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9" r:id="rId6"/>
    <p:sldId id="258" r:id="rId7"/>
    <p:sldId id="283" r:id="rId8"/>
    <p:sldId id="266" r:id="rId9"/>
    <p:sldId id="268" r:id="rId10"/>
    <p:sldId id="267" r:id="rId11"/>
    <p:sldId id="269" r:id="rId12"/>
    <p:sldId id="270" r:id="rId13"/>
    <p:sldId id="279" r:id="rId14"/>
    <p:sldId id="284" r:id="rId15"/>
    <p:sldId id="280" r:id="rId16"/>
  </p:sldIdLst>
  <p:sldSz cx="12192000" cy="6858000"/>
  <p:notesSz cx="6858000" cy="9144000"/>
  <p:embeddedFontLst>
    <p:embeddedFont>
      <p:font typeface="包图小白体" panose="02010601030101010101" charset="-122"/>
      <p:regular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F5E"/>
    <a:srgbClr val="FFFFFF"/>
    <a:srgbClr val="53BEBE"/>
    <a:srgbClr val="6AA48B"/>
    <a:srgbClr val="FCFCFC"/>
    <a:srgbClr val="C6DCD3"/>
    <a:srgbClr val="8DB9A6"/>
    <a:srgbClr val="3FA7A5"/>
    <a:srgbClr val="379997"/>
    <a:srgbClr val="75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50" d="100"/>
          <a:sy n="150" d="100"/>
        </p:scale>
        <p:origin x="-84" y="-318"/>
      </p:cViewPr>
      <p:guideLst>
        <p:guide orient="horz" pos="2152"/>
        <p:guide pos="37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2.xml"/><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E3031-F5EA-40D9-A20E-B8BB1EAA55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E166F-C798-4BD1-92FA-E4419E2198A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E166F-C798-4BD1-92FA-E4419E2198A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EBFBE0-C31D-475F-ACD2-4D221340AF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E3F64-1B01-43E0-AEC9-CE3A7835EFE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BFBE0-C31D-475F-ACD2-4D221340AF4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3F64-1B01-43E0-AEC9-CE3A7835EFE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3000"/>
    </mc:Choice>
    <mc:Fallback>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png"/><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png"/><Relationship Id="rId10" Type="http://schemas.openxmlformats.org/officeDocument/2006/relationships/notesSlide" Target="../notesSlides/notesSlide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0" Type="http://schemas.openxmlformats.org/officeDocument/2006/relationships/notesSlide" Target="../notesSlides/notesSlide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image" Target="../media/image21.jpeg"/><Relationship Id="rId3" Type="http://schemas.openxmlformats.org/officeDocument/2006/relationships/image" Target="../media/image1.png"/><Relationship Id="rId2" Type="http://schemas.microsoft.com/office/2007/relationships/hdphoto" Target="../media/image20.wdp"/><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8.jpeg"/><Relationship Id="rId2" Type="http://schemas.openxmlformats.org/officeDocument/2006/relationships/image" Target="../media/image24.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20637878">
            <a:off x="7040388" y="1956213"/>
            <a:ext cx="816390" cy="816390"/>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28417">
            <a:off x="3071197" y="1935626"/>
            <a:ext cx="853826" cy="85382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372466" y="1750458"/>
            <a:ext cx="7005854" cy="1264285"/>
            <a:chOff x="2409931" y="1750458"/>
            <a:chExt cx="7005854" cy="1264285"/>
          </a:xfrm>
        </p:grpSpPr>
        <p:grpSp>
          <p:nvGrpSpPr>
            <p:cNvPr id="4" name="组合 3"/>
            <p:cNvGrpSpPr/>
            <p:nvPr/>
          </p:nvGrpSpPr>
          <p:grpSpPr>
            <a:xfrm>
              <a:off x="2409931" y="1765063"/>
              <a:ext cx="3469302" cy="1249680"/>
              <a:chOff x="2409931" y="1765063"/>
              <a:chExt cx="3469302" cy="1249680"/>
            </a:xfrm>
          </p:grpSpPr>
          <p:sp>
            <p:nvSpPr>
              <p:cNvPr id="11" name="文本框 10"/>
              <p:cNvSpPr txBox="1"/>
              <p:nvPr/>
            </p:nvSpPr>
            <p:spPr>
              <a:xfrm>
                <a:off x="2409931" y="1815863"/>
                <a:ext cx="844550" cy="1198880"/>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Z</a:t>
                </a:r>
                <a:endParaRPr lang="en-US" altLang="zh-CN" sz="7200" spc="600" dirty="0">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3197331" y="1765063"/>
                <a:ext cx="845185" cy="1198880"/>
              </a:xfrm>
              <a:prstGeom prst="rect">
                <a:avLst/>
              </a:prstGeom>
              <a:noFill/>
            </p:spPr>
            <p:txBody>
              <a:bodyPr wrap="square" rtlCol="0">
                <a:spAutoFit/>
              </a:bodyPr>
              <a:lstStyle/>
              <a:p>
                <a:r>
                  <a:rPr lang="en-US" altLang="zh-CN" sz="7200" spc="600" dirty="0">
                    <a:solidFill>
                      <a:schemeClr val="bg1"/>
                    </a:solidFill>
                    <a:latin typeface="思源黑体 CN Bold" panose="020B0800000000000000" pitchFamily="34" charset="-122"/>
                    <a:ea typeface="思源黑体 CN Bold" panose="020B0800000000000000" pitchFamily="34" charset="-122"/>
                  </a:rPr>
                  <a:t>J</a:t>
                </a:r>
                <a:endParaRPr lang="en-US" altLang="zh-CN" sz="7200" spc="600" dirty="0">
                  <a:solidFill>
                    <a:schemeClr val="bg1"/>
                  </a:solidFill>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3885968" y="1770778"/>
                <a:ext cx="1993265" cy="1198880"/>
              </a:xfrm>
              <a:prstGeom prst="rect">
                <a:avLst/>
              </a:prstGeom>
              <a:noFill/>
            </p:spPr>
            <p:txBody>
              <a:bodyPr wrap="none" rtlCol="0">
                <a:spAutoFit/>
              </a:bodyPr>
              <a:lstStyle/>
              <a:p>
                <a:pPr algn="dist"/>
                <a:r>
                  <a:rPr lang="en-US" altLang="zh-CN" sz="7200" spc="600" dirty="0">
                    <a:latin typeface="思源黑体 CN Bold" panose="020B0800000000000000" pitchFamily="34" charset="-122"/>
                    <a:ea typeface="思源黑体 CN Bold" panose="020B0800000000000000" pitchFamily="34" charset="-122"/>
                  </a:rPr>
                  <a:t>U`</a:t>
                </a:r>
                <a:r>
                  <a:rPr lang="en-US" altLang="zh-CN" sz="7200" spc="600" dirty="0">
                    <a:latin typeface="思源黑体 CN Bold" panose="020B0800000000000000" pitchFamily="34" charset="-122"/>
                    <a:ea typeface="思源黑体 CN Bold" panose="020B0800000000000000" pitchFamily="34" charset="-122"/>
                  </a:rPr>
                  <a:t>S</a:t>
                </a:r>
                <a:endParaRPr lang="en-US" altLang="zh-CN" sz="7200" spc="600" dirty="0">
                  <a:latin typeface="思源黑体 CN Bold" panose="020B0800000000000000" pitchFamily="34" charset="-122"/>
                  <a:ea typeface="思源黑体 CN Bold" panose="020B0800000000000000" pitchFamily="34" charset="-122"/>
                </a:endParaRPr>
              </a:p>
            </p:txBody>
          </p:sp>
        </p:grpSp>
        <p:grpSp>
          <p:nvGrpSpPr>
            <p:cNvPr id="3" name="组合 2"/>
            <p:cNvGrpSpPr/>
            <p:nvPr/>
          </p:nvGrpSpPr>
          <p:grpSpPr>
            <a:xfrm>
              <a:off x="6176926" y="1750458"/>
              <a:ext cx="3238859" cy="1219835"/>
              <a:chOff x="6176926" y="1750458"/>
              <a:chExt cx="3238859" cy="1219835"/>
            </a:xfrm>
          </p:grpSpPr>
          <p:sp>
            <p:nvSpPr>
              <p:cNvPr id="17" name="文本框 16"/>
              <p:cNvSpPr txBox="1"/>
              <p:nvPr/>
            </p:nvSpPr>
            <p:spPr>
              <a:xfrm>
                <a:off x="6176926" y="1771413"/>
                <a:ext cx="804545" cy="1198880"/>
              </a:xfrm>
              <a:prstGeom prst="rect">
                <a:avLst/>
              </a:prstGeom>
              <a:noFill/>
            </p:spPr>
            <p:txBody>
              <a:bodyPr wrap="square" rtlCol="0">
                <a:spAutoFit/>
              </a:bodyPr>
              <a:lstStyle/>
              <a:p>
                <a:r>
                  <a:rPr lang="en-US" altLang="zh-CN" sz="7200" spc="600" dirty="0">
                    <a:latin typeface="思源黑体 CN Bold" panose="020B0800000000000000" pitchFamily="34" charset="-122"/>
                    <a:ea typeface="思源黑体 CN Bold" panose="020B0800000000000000" pitchFamily="34" charset="-122"/>
                  </a:rPr>
                  <a:t>M</a:t>
                </a:r>
                <a:endParaRPr lang="en-US" altLang="zh-CN" sz="7200" spc="600" dirty="0">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7063670" y="1750458"/>
                <a:ext cx="844550" cy="1198880"/>
              </a:xfrm>
              <a:prstGeom prst="rect">
                <a:avLst/>
              </a:prstGeom>
              <a:noFill/>
            </p:spPr>
            <p:txBody>
              <a:bodyPr wrap="none" rtlCol="0">
                <a:spAutoFit/>
              </a:bodyPr>
              <a:lstStyle/>
              <a:p>
                <a:r>
                  <a:rPr lang="en-US" altLang="zh-CN" sz="7200" spc="600" dirty="0">
                    <a:solidFill>
                      <a:schemeClr val="bg1"/>
                    </a:solidFill>
                    <a:latin typeface="思源黑体 CN Bold" panose="020B0800000000000000" pitchFamily="34" charset="-122"/>
                    <a:ea typeface="思源黑体 CN Bold" panose="020B0800000000000000" pitchFamily="34" charset="-122"/>
                  </a:rPr>
                  <a:t>E</a:t>
                </a:r>
                <a:endParaRPr lang="en-US" altLang="zh-CN" sz="7200" spc="600" dirty="0">
                  <a:solidFill>
                    <a:schemeClr val="bg1"/>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7738097" y="1771413"/>
                <a:ext cx="944880" cy="1198880"/>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N</a:t>
                </a:r>
                <a:endParaRPr lang="en-US" altLang="zh-CN" sz="7200" spc="600" dirty="0">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8470905" y="1761888"/>
                <a:ext cx="944880" cy="1198880"/>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U</a:t>
                </a:r>
                <a:endParaRPr lang="en-US" altLang="zh-CN" sz="7200" spc="600" dirty="0">
                  <a:latin typeface="思源黑体 CN Bold" panose="020B0800000000000000" pitchFamily="34" charset="-122"/>
                  <a:ea typeface="思源黑体 CN Bold" panose="020B0800000000000000" pitchFamily="34" charset="-122"/>
                </a:endParaRPr>
              </a:p>
            </p:txBody>
          </p:sp>
        </p:grpSp>
      </p:grpSp>
      <p:sp>
        <p:nvSpPr>
          <p:cNvPr id="28" name="文本框 27"/>
          <p:cNvSpPr txBox="1"/>
          <p:nvPr/>
        </p:nvSpPr>
        <p:spPr>
          <a:xfrm>
            <a:off x="3564255" y="3059430"/>
            <a:ext cx="4868545" cy="460375"/>
          </a:xfrm>
          <a:prstGeom prst="rect">
            <a:avLst/>
          </a:prstGeom>
          <a:noFill/>
        </p:spPr>
        <p:txBody>
          <a:bodyPr wrap="square" rtlCol="0">
            <a:spAutoFit/>
          </a:bodyPr>
          <a:lstStyle/>
          <a:p>
            <a:pPr algn="ctr"/>
            <a:r>
              <a:rPr lang="zh-CN" altLang="en-US" sz="2400" spc="300" dirty="0">
                <a:latin typeface="思源黑体 CN Bold" panose="020B0800000000000000" pitchFamily="34" charset="-122"/>
                <a:ea typeface="思源黑体 CN Bold" panose="020B0800000000000000" pitchFamily="34" charset="-122"/>
              </a:rPr>
              <a:t>浙大紫金港</a:t>
            </a:r>
            <a:r>
              <a:rPr lang="zh-CN" altLang="en-US" sz="2400" spc="300" dirty="0">
                <a:latin typeface="思源黑体 CN Bold" panose="020B0800000000000000" pitchFamily="34" charset="-122"/>
                <a:ea typeface="思源黑体 CN Bold" panose="020B0800000000000000" pitchFamily="34" charset="-122"/>
              </a:rPr>
              <a:t>校区食堂选餐指南</a:t>
            </a:r>
            <a:endParaRPr lang="zh-CN" altLang="en-US" sz="2400" spc="300" dirty="0">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7324090" y="6397625"/>
            <a:ext cx="4867910" cy="460375"/>
          </a:xfrm>
          <a:prstGeom prst="rect">
            <a:avLst/>
          </a:prstGeom>
          <a:noFill/>
        </p:spPr>
        <p:txBody>
          <a:bodyPr wrap="square">
            <a:spAutoFit/>
          </a:bodyPr>
          <a:lstStyle/>
          <a:p>
            <a:pPr algn="r">
              <a:lnSpc>
                <a:spcPct val="120000"/>
              </a:lnSpc>
            </a:pPr>
            <a:r>
              <a:rPr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Welcome </a:t>
            </a:r>
            <a:r>
              <a:rPr lang="en-US"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to </a:t>
            </a:r>
            <a:r>
              <a:rPr lang="en-US"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Zhejiang </a:t>
            </a:r>
            <a:r>
              <a:rPr lang="en-US"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ln/>
                <a:gradFill>
                  <a:gsLst>
                    <a:gs pos="21000">
                      <a:srgbClr val="53575C"/>
                    </a:gs>
                    <a:gs pos="88000">
                      <a:srgbClr val="C5C7CA"/>
                    </a:gs>
                  </a:gsLst>
                  <a:lin ang="5400000"/>
                </a:gradFill>
                <a:effectLst/>
                <a:latin typeface="Herculanum" panose="02000505000000020004" charset="0"/>
                <a:cs typeface="Herculanum" panose="02000505000000020004" charset="0"/>
              </a:rPr>
              <a:t>University</a:t>
            </a:r>
            <a:endParaRPr lang="zh-CN" sz="2000" dirty="0">
              <a:ln/>
              <a:gradFill>
                <a:gsLst>
                  <a:gs pos="21000">
                    <a:srgbClr val="53575C"/>
                  </a:gs>
                  <a:gs pos="88000">
                    <a:srgbClr val="C5C7CA"/>
                  </a:gs>
                </a:gsLst>
                <a:lin ang="5400000"/>
              </a:gradFill>
              <a:effectLst/>
              <a:latin typeface="Herculanum" panose="02000505000000020004" charset="0"/>
              <a:cs typeface="Herculanum" panose="02000505000000020004" charset="0"/>
            </a:endParaRPr>
          </a:p>
        </p:txBody>
      </p:sp>
      <p:sp>
        <p:nvSpPr>
          <p:cNvPr id="32" name="文本框 31"/>
          <p:cNvSpPr txBox="1"/>
          <p:nvPr/>
        </p:nvSpPr>
        <p:spPr>
          <a:xfrm>
            <a:off x="4140510" y="3542175"/>
            <a:ext cx="3692094" cy="386080"/>
          </a:xfrm>
          <a:prstGeom prst="rect">
            <a:avLst/>
          </a:prstGeom>
          <a:noFill/>
        </p:spPr>
        <p:txBody>
          <a:bodyPr wrap="square">
            <a:spAutoFit/>
          </a:bodyPr>
          <a:lstStyle/>
          <a:p>
            <a:pPr algn="ctr">
              <a:lnSpc>
                <a:spcPct val="120000"/>
              </a:lnSpc>
            </a:pPr>
            <a:r>
              <a:rPr lang="zh-CN" altLang="en-US" sz="1600" dirty="0">
                <a:solidFill>
                  <a:srgbClr val="6AA48B"/>
                </a:solidFill>
                <a:latin typeface="思源黑体 CN Light" panose="020B0300000000000000" pitchFamily="34" charset="-122"/>
                <a:ea typeface="思源黑体 CN Light" panose="020B0300000000000000" pitchFamily="34" charset="-122"/>
              </a:rPr>
              <a:t>创作者：张亦弛，顾岩，叶时妤</a:t>
            </a:r>
            <a:endParaRPr lang="zh-CN" altLang="en-US" sz="1600" dirty="0">
              <a:solidFill>
                <a:srgbClr val="6AA48B"/>
              </a:solidFill>
              <a:latin typeface="思源黑体 CN Light" panose="020B0300000000000000" pitchFamily="34" charset="-122"/>
              <a:ea typeface="思源黑体 CN Light" panose="020B0300000000000000" pitchFamily="34" charset="-122"/>
            </a:endParaRPr>
          </a:p>
        </p:txBody>
      </p:sp>
      <p:grpSp>
        <p:nvGrpSpPr>
          <p:cNvPr id="2" name="组合 1"/>
          <p:cNvGrpSpPr/>
          <p:nvPr/>
        </p:nvGrpSpPr>
        <p:grpSpPr>
          <a:xfrm>
            <a:off x="0" y="0"/>
            <a:ext cx="945515" cy="982345"/>
            <a:chOff x="0" y="0"/>
            <a:chExt cx="622300" cy="622300"/>
          </a:xfrm>
        </p:grpSpPr>
        <p:sp>
          <p:nvSpPr>
            <p:cNvPr id="33" name="矩形 32"/>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2562" y="145792"/>
              <a:ext cx="457176" cy="33066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01</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7" name="图片 6" descr="截屏2023-02-13 17.59.59"/>
          <p:cNvPicPr>
            <a:picLocks noChangeAspect="1"/>
          </p:cNvPicPr>
          <p:nvPr/>
        </p:nvPicPr>
        <p:blipFill>
          <a:blip r:embed="rId1"/>
          <a:stretch>
            <a:fillRect/>
          </a:stretch>
        </p:blipFill>
        <p:spPr>
          <a:xfrm>
            <a:off x="945515" y="-635"/>
            <a:ext cx="2368550" cy="982980"/>
          </a:xfrm>
          <a:prstGeom prst="rect">
            <a:avLst/>
          </a:prstGeom>
        </p:spPr>
      </p:pic>
      <p:pic>
        <p:nvPicPr>
          <p:cNvPr id="8" name="图片 7" descr="e889c3c8eeb193794dd8e4bd4de8117a_r"/>
          <p:cNvPicPr>
            <a:picLocks noChangeAspect="1"/>
          </p:cNvPicPr>
          <p:nvPr/>
        </p:nvPicPr>
        <p:blipFill>
          <a:blip r:embed="rId2">
            <a:alphaModFix amt="76000"/>
            <a:lum bright="12000" contrast="6000"/>
          </a:blip>
          <a:stretch>
            <a:fillRect/>
          </a:stretch>
        </p:blipFill>
        <p:spPr>
          <a:xfrm>
            <a:off x="4302760" y="4040505"/>
            <a:ext cx="3367405" cy="2244725"/>
          </a:xfrm>
          <a:prstGeom prst="rect">
            <a:avLst/>
          </a:prstGeom>
          <a:ln w="76200">
            <a:gradFill>
              <a:gsLst>
                <a:gs pos="100000">
                  <a:srgbClr val="B5D5B7"/>
                </a:gs>
                <a:gs pos="0">
                  <a:srgbClr val="C5EDCD"/>
                </a:gs>
              </a:gsLst>
              <a:lin ang="5400000" scaled="1"/>
            </a:gradFill>
          </a:ln>
          <a:effectLst>
            <a:glow rad="63500">
              <a:schemeClr val="accent2">
                <a:satMod val="175000"/>
                <a:alpha val="40000"/>
              </a:schemeClr>
            </a:glow>
            <a:outerShdw blurRad="76200" dir="18900000" sy="23000" kx="-1200000" algn="bl" rotWithShape="0">
              <a:prstClr val="black">
                <a:alpha val="20000"/>
              </a:prstClr>
            </a:outerShdw>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echatIMG552"/>
          <p:cNvPicPr>
            <a:picLocks noChangeAspect="1"/>
          </p:cNvPicPr>
          <p:nvPr/>
        </p:nvPicPr>
        <p:blipFill>
          <a:blip r:embed="rId1"/>
          <a:stretch>
            <a:fillRect/>
          </a:stretch>
        </p:blipFill>
        <p:spPr>
          <a:xfrm>
            <a:off x="8892540" y="0"/>
            <a:ext cx="3299460" cy="5518785"/>
          </a:xfrm>
          <a:prstGeom prst="rect">
            <a:avLst/>
          </a:prstGeom>
        </p:spPr>
      </p:pic>
      <p:sp>
        <p:nvSpPr>
          <p:cNvPr id="24" name="矩形 23"/>
          <p:cNvSpPr/>
          <p:nvPr/>
        </p:nvSpPr>
        <p:spPr>
          <a:xfrm>
            <a:off x="892175" y="2688590"/>
            <a:ext cx="6652895" cy="2829560"/>
          </a:xfrm>
          <a:prstGeom prst="rect">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103041" y="4872680"/>
            <a:ext cx="996162" cy="996160"/>
            <a:chOff x="1153446" y="2923991"/>
            <a:chExt cx="1261212" cy="1261210"/>
          </a:xfrm>
        </p:grpSpPr>
        <p:sp>
          <p:nvSpPr>
            <p:cNvPr id="7" name="矩形 6"/>
            <p:cNvSpPr/>
            <p:nvPr/>
          </p:nvSpPr>
          <p:spPr>
            <a:xfrm rot="20795682">
              <a:off x="1153446" y="2923991"/>
              <a:ext cx="1261212" cy="126121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iconfont-10488-5112847"/>
            <p:cNvSpPr/>
            <p:nvPr/>
          </p:nvSpPr>
          <p:spPr>
            <a:xfrm>
              <a:off x="1553546" y="3287896"/>
              <a:ext cx="461010" cy="482600"/>
            </a:xfrm>
            <a:custGeom>
              <a:avLst/>
              <a:gdLst>
                <a:gd name="connsiteX0" fmla="*/ 121916 w 582557"/>
                <a:gd name="connsiteY0" fmla="*/ 216749 h 609590"/>
                <a:gd name="connsiteX1" fmla="*/ 279845 w 582557"/>
                <a:gd name="connsiteY1" fmla="*/ 216749 h 609590"/>
                <a:gd name="connsiteX2" fmla="*/ 294228 w 582557"/>
                <a:gd name="connsiteY2" fmla="*/ 231137 h 609590"/>
                <a:gd name="connsiteX3" fmla="*/ 279845 w 582557"/>
                <a:gd name="connsiteY3" fmla="*/ 245525 h 609590"/>
                <a:gd name="connsiteX4" fmla="*/ 121916 w 582557"/>
                <a:gd name="connsiteY4" fmla="*/ 245525 h 609590"/>
                <a:gd name="connsiteX5" fmla="*/ 107533 w 582557"/>
                <a:gd name="connsiteY5" fmla="*/ 231137 h 609590"/>
                <a:gd name="connsiteX6" fmla="*/ 121916 w 582557"/>
                <a:gd name="connsiteY6" fmla="*/ 216749 h 609590"/>
                <a:gd name="connsiteX7" fmla="*/ 501881 w 582557"/>
                <a:gd name="connsiteY7" fmla="*/ 169893 h 609590"/>
                <a:gd name="connsiteX8" fmla="*/ 239381 w 582557"/>
                <a:gd name="connsiteY8" fmla="*/ 432484 h 609590"/>
                <a:gd name="connsiteX9" fmla="*/ 229620 w 582557"/>
                <a:gd name="connsiteY9" fmla="*/ 487165 h 609590"/>
                <a:gd name="connsiteX10" fmla="*/ 237857 w 582557"/>
                <a:gd name="connsiteY10" fmla="*/ 495167 h 609590"/>
                <a:gd name="connsiteX11" fmla="*/ 290948 w 582557"/>
                <a:gd name="connsiteY11" fmla="*/ 484355 h 609590"/>
                <a:gd name="connsiteX12" fmla="*/ 553638 w 582557"/>
                <a:gd name="connsiteY12" fmla="*/ 221621 h 609590"/>
                <a:gd name="connsiteX13" fmla="*/ 552829 w 582557"/>
                <a:gd name="connsiteY13" fmla="*/ 220573 h 609590"/>
                <a:gd name="connsiteX14" fmla="*/ 502928 w 582557"/>
                <a:gd name="connsiteY14" fmla="*/ 170703 h 609590"/>
                <a:gd name="connsiteX15" fmla="*/ 501881 w 582557"/>
                <a:gd name="connsiteY15" fmla="*/ 169893 h 609590"/>
                <a:gd name="connsiteX16" fmla="*/ 121916 w 582557"/>
                <a:gd name="connsiteY16" fmla="*/ 144142 h 609590"/>
                <a:gd name="connsiteX17" fmla="*/ 279845 w 582557"/>
                <a:gd name="connsiteY17" fmla="*/ 144142 h 609590"/>
                <a:gd name="connsiteX18" fmla="*/ 294228 w 582557"/>
                <a:gd name="connsiteY18" fmla="*/ 158530 h 609590"/>
                <a:gd name="connsiteX19" fmla="*/ 279845 w 582557"/>
                <a:gd name="connsiteY19" fmla="*/ 172918 h 609590"/>
                <a:gd name="connsiteX20" fmla="*/ 121916 w 582557"/>
                <a:gd name="connsiteY20" fmla="*/ 172918 h 609590"/>
                <a:gd name="connsiteX21" fmla="*/ 107533 w 582557"/>
                <a:gd name="connsiteY21" fmla="*/ 158530 h 609590"/>
                <a:gd name="connsiteX22" fmla="*/ 121916 w 582557"/>
                <a:gd name="connsiteY22" fmla="*/ 144142 h 609590"/>
                <a:gd name="connsiteX23" fmla="*/ 502565 w 582557"/>
                <a:gd name="connsiteY23" fmla="*/ 140939 h 609590"/>
                <a:gd name="connsiteX24" fmla="*/ 523260 w 582557"/>
                <a:gd name="connsiteY24" fmla="*/ 150317 h 609590"/>
                <a:gd name="connsiteX25" fmla="*/ 573112 w 582557"/>
                <a:gd name="connsiteY25" fmla="*/ 200234 h 609590"/>
                <a:gd name="connsiteX26" fmla="*/ 575112 w 582557"/>
                <a:gd name="connsiteY26" fmla="*/ 240816 h 609590"/>
                <a:gd name="connsiteX27" fmla="*/ 309660 w 582557"/>
                <a:gd name="connsiteY27" fmla="*/ 506360 h 609590"/>
                <a:gd name="connsiteX28" fmla="*/ 242714 w 582557"/>
                <a:gd name="connsiteY28" fmla="*/ 523555 h 609590"/>
                <a:gd name="connsiteX29" fmla="*/ 236477 w 582557"/>
                <a:gd name="connsiteY29" fmla="*/ 524079 h 609590"/>
                <a:gd name="connsiteX30" fmla="*/ 201147 w 582557"/>
                <a:gd name="connsiteY30" fmla="*/ 483021 h 609590"/>
                <a:gd name="connsiteX31" fmla="*/ 217288 w 582557"/>
                <a:gd name="connsiteY31" fmla="*/ 413908 h 609590"/>
                <a:gd name="connsiteX32" fmla="*/ 482692 w 582557"/>
                <a:gd name="connsiteY32" fmla="*/ 148316 h 609590"/>
                <a:gd name="connsiteX33" fmla="*/ 502565 w 582557"/>
                <a:gd name="connsiteY33" fmla="*/ 140939 h 609590"/>
                <a:gd name="connsiteX34" fmla="*/ 112674 w 582557"/>
                <a:gd name="connsiteY34" fmla="*/ 0 h 609590"/>
                <a:gd name="connsiteX35" fmla="*/ 394216 w 582557"/>
                <a:gd name="connsiteY35" fmla="*/ 0 h 609590"/>
                <a:gd name="connsiteX36" fmla="*/ 467697 w 582557"/>
                <a:gd name="connsiteY36" fmla="*/ 25574 h 609590"/>
                <a:gd name="connsiteX37" fmla="*/ 505747 w 582557"/>
                <a:gd name="connsiteY37" fmla="*/ 90010 h 609590"/>
                <a:gd name="connsiteX38" fmla="*/ 489794 w 582557"/>
                <a:gd name="connsiteY38" fmla="*/ 112060 h 609590"/>
                <a:gd name="connsiteX39" fmla="*/ 467840 w 582557"/>
                <a:gd name="connsiteY39" fmla="*/ 95915 h 609590"/>
                <a:gd name="connsiteX40" fmla="*/ 394216 w 582557"/>
                <a:gd name="connsiteY40" fmla="*/ 38385 h 609590"/>
                <a:gd name="connsiteX41" fmla="*/ 112674 w 582557"/>
                <a:gd name="connsiteY41" fmla="*/ 38385 h 609590"/>
                <a:gd name="connsiteX42" fmla="*/ 38336 w 582557"/>
                <a:gd name="connsiteY42" fmla="*/ 105154 h 609590"/>
                <a:gd name="connsiteX43" fmla="*/ 38336 w 582557"/>
                <a:gd name="connsiteY43" fmla="*/ 504484 h 609590"/>
                <a:gd name="connsiteX44" fmla="*/ 112674 w 582557"/>
                <a:gd name="connsiteY44" fmla="*/ 571205 h 609590"/>
                <a:gd name="connsiteX45" fmla="*/ 394216 w 582557"/>
                <a:gd name="connsiteY45" fmla="*/ 571205 h 609590"/>
                <a:gd name="connsiteX46" fmla="*/ 468554 w 582557"/>
                <a:gd name="connsiteY46" fmla="*/ 504484 h 609590"/>
                <a:gd name="connsiteX47" fmla="*/ 468554 w 582557"/>
                <a:gd name="connsiteY47" fmla="*/ 388995 h 609590"/>
                <a:gd name="connsiteX48" fmla="*/ 487746 w 582557"/>
                <a:gd name="connsiteY48" fmla="*/ 369802 h 609590"/>
                <a:gd name="connsiteX49" fmla="*/ 506938 w 582557"/>
                <a:gd name="connsiteY49" fmla="*/ 388995 h 609590"/>
                <a:gd name="connsiteX50" fmla="*/ 506938 w 582557"/>
                <a:gd name="connsiteY50" fmla="*/ 504484 h 609590"/>
                <a:gd name="connsiteX51" fmla="*/ 394216 w 582557"/>
                <a:gd name="connsiteY51" fmla="*/ 609590 h 609590"/>
                <a:gd name="connsiteX52" fmla="*/ 112674 w 582557"/>
                <a:gd name="connsiteY52" fmla="*/ 609590 h 609590"/>
                <a:gd name="connsiteX53" fmla="*/ 0 w 582557"/>
                <a:gd name="connsiteY53" fmla="*/ 504484 h 609590"/>
                <a:gd name="connsiteX54" fmla="*/ 0 w 582557"/>
                <a:gd name="connsiteY54" fmla="*/ 105154 h 609590"/>
                <a:gd name="connsiteX55" fmla="*/ 112674 w 582557"/>
                <a:gd name="connsiteY55" fmla="*/ 0 h 60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2557" h="609590">
                  <a:moveTo>
                    <a:pt x="121916" y="216749"/>
                  </a:moveTo>
                  <a:lnTo>
                    <a:pt x="279845" y="216749"/>
                  </a:lnTo>
                  <a:cubicBezTo>
                    <a:pt x="287798" y="216749"/>
                    <a:pt x="294228" y="223181"/>
                    <a:pt x="294228" y="231137"/>
                  </a:cubicBezTo>
                  <a:cubicBezTo>
                    <a:pt x="294228" y="239094"/>
                    <a:pt x="287798" y="245525"/>
                    <a:pt x="279845" y="245525"/>
                  </a:cubicBezTo>
                  <a:lnTo>
                    <a:pt x="121916" y="245525"/>
                  </a:lnTo>
                  <a:cubicBezTo>
                    <a:pt x="113963" y="245525"/>
                    <a:pt x="107533" y="239094"/>
                    <a:pt x="107533" y="231137"/>
                  </a:cubicBezTo>
                  <a:cubicBezTo>
                    <a:pt x="107533" y="223181"/>
                    <a:pt x="113963" y="216749"/>
                    <a:pt x="121916" y="216749"/>
                  </a:cubicBezTo>
                  <a:close/>
                  <a:moveTo>
                    <a:pt x="501881" y="169893"/>
                  </a:moveTo>
                  <a:lnTo>
                    <a:pt x="239381" y="432484"/>
                  </a:lnTo>
                  <a:cubicBezTo>
                    <a:pt x="238286" y="436057"/>
                    <a:pt x="235286" y="448393"/>
                    <a:pt x="229620" y="487165"/>
                  </a:cubicBezTo>
                  <a:cubicBezTo>
                    <a:pt x="228954" y="491928"/>
                    <a:pt x="233096" y="495977"/>
                    <a:pt x="237857" y="495167"/>
                  </a:cubicBezTo>
                  <a:cubicBezTo>
                    <a:pt x="275711" y="488689"/>
                    <a:pt x="287520" y="485498"/>
                    <a:pt x="290948" y="484355"/>
                  </a:cubicBezTo>
                  <a:lnTo>
                    <a:pt x="553638" y="221621"/>
                  </a:lnTo>
                  <a:cubicBezTo>
                    <a:pt x="553400" y="221240"/>
                    <a:pt x="553162" y="220906"/>
                    <a:pt x="552829" y="220573"/>
                  </a:cubicBezTo>
                  <a:lnTo>
                    <a:pt x="502928" y="170703"/>
                  </a:lnTo>
                  <a:cubicBezTo>
                    <a:pt x="502643" y="170369"/>
                    <a:pt x="502262" y="170084"/>
                    <a:pt x="501881" y="169893"/>
                  </a:cubicBezTo>
                  <a:close/>
                  <a:moveTo>
                    <a:pt x="121916" y="144142"/>
                  </a:moveTo>
                  <a:lnTo>
                    <a:pt x="279845" y="144142"/>
                  </a:lnTo>
                  <a:cubicBezTo>
                    <a:pt x="287798" y="144142"/>
                    <a:pt x="294228" y="150574"/>
                    <a:pt x="294228" y="158530"/>
                  </a:cubicBezTo>
                  <a:cubicBezTo>
                    <a:pt x="294228" y="166487"/>
                    <a:pt x="287798" y="172918"/>
                    <a:pt x="279845" y="172918"/>
                  </a:cubicBezTo>
                  <a:lnTo>
                    <a:pt x="121916" y="172918"/>
                  </a:lnTo>
                  <a:cubicBezTo>
                    <a:pt x="113963" y="172918"/>
                    <a:pt x="107533" y="166487"/>
                    <a:pt x="107533" y="158530"/>
                  </a:cubicBezTo>
                  <a:cubicBezTo>
                    <a:pt x="107533" y="150574"/>
                    <a:pt x="113963" y="144142"/>
                    <a:pt x="121916" y="144142"/>
                  </a:cubicBezTo>
                  <a:close/>
                  <a:moveTo>
                    <a:pt x="502565" y="140939"/>
                  </a:moveTo>
                  <a:cubicBezTo>
                    <a:pt x="509916" y="141302"/>
                    <a:pt x="517404" y="144458"/>
                    <a:pt x="523260" y="150317"/>
                  </a:cubicBezTo>
                  <a:lnTo>
                    <a:pt x="573112" y="200234"/>
                  </a:lnTo>
                  <a:cubicBezTo>
                    <a:pt x="584873" y="211951"/>
                    <a:pt x="585778" y="230194"/>
                    <a:pt x="575112" y="240816"/>
                  </a:cubicBezTo>
                  <a:lnTo>
                    <a:pt x="309660" y="506360"/>
                  </a:lnTo>
                  <a:cubicBezTo>
                    <a:pt x="305994" y="510028"/>
                    <a:pt x="302804" y="513219"/>
                    <a:pt x="242714" y="523555"/>
                  </a:cubicBezTo>
                  <a:cubicBezTo>
                    <a:pt x="240667" y="523889"/>
                    <a:pt x="238572" y="524079"/>
                    <a:pt x="236477" y="524079"/>
                  </a:cubicBezTo>
                  <a:cubicBezTo>
                    <a:pt x="214669" y="523984"/>
                    <a:pt x="198004" y="504598"/>
                    <a:pt x="201147" y="483021"/>
                  </a:cubicBezTo>
                  <a:cubicBezTo>
                    <a:pt x="210241" y="420957"/>
                    <a:pt x="213336" y="417861"/>
                    <a:pt x="217288" y="413908"/>
                  </a:cubicBezTo>
                  <a:lnTo>
                    <a:pt x="482692" y="148316"/>
                  </a:lnTo>
                  <a:cubicBezTo>
                    <a:pt x="488001" y="143005"/>
                    <a:pt x="495215" y="140576"/>
                    <a:pt x="502565" y="140939"/>
                  </a:cubicBezTo>
                  <a:close/>
                  <a:moveTo>
                    <a:pt x="112674" y="0"/>
                  </a:moveTo>
                  <a:lnTo>
                    <a:pt x="394216" y="0"/>
                  </a:lnTo>
                  <a:cubicBezTo>
                    <a:pt x="420932" y="-95"/>
                    <a:pt x="446838" y="8953"/>
                    <a:pt x="467697" y="25574"/>
                  </a:cubicBezTo>
                  <a:cubicBezTo>
                    <a:pt x="488365" y="42147"/>
                    <a:pt x="501842" y="65055"/>
                    <a:pt x="505747" y="90010"/>
                  </a:cubicBezTo>
                  <a:cubicBezTo>
                    <a:pt x="507509" y="100535"/>
                    <a:pt x="500318" y="110441"/>
                    <a:pt x="489794" y="112060"/>
                  </a:cubicBezTo>
                  <a:cubicBezTo>
                    <a:pt x="479269" y="113727"/>
                    <a:pt x="469411" y="106488"/>
                    <a:pt x="467840" y="95915"/>
                  </a:cubicBezTo>
                  <a:cubicBezTo>
                    <a:pt x="462744" y="63102"/>
                    <a:pt x="431076" y="38385"/>
                    <a:pt x="394216" y="38385"/>
                  </a:cubicBezTo>
                  <a:lnTo>
                    <a:pt x="112674" y="38385"/>
                  </a:lnTo>
                  <a:cubicBezTo>
                    <a:pt x="71719" y="38385"/>
                    <a:pt x="38336" y="68341"/>
                    <a:pt x="38336" y="105154"/>
                  </a:cubicBezTo>
                  <a:lnTo>
                    <a:pt x="38336" y="504484"/>
                  </a:lnTo>
                  <a:cubicBezTo>
                    <a:pt x="38336" y="541249"/>
                    <a:pt x="71719" y="571205"/>
                    <a:pt x="112674" y="571205"/>
                  </a:cubicBezTo>
                  <a:lnTo>
                    <a:pt x="394216" y="571205"/>
                  </a:lnTo>
                  <a:cubicBezTo>
                    <a:pt x="435171" y="571205"/>
                    <a:pt x="468554" y="541249"/>
                    <a:pt x="468554" y="504484"/>
                  </a:cubicBezTo>
                  <a:lnTo>
                    <a:pt x="468554" y="388995"/>
                  </a:lnTo>
                  <a:cubicBezTo>
                    <a:pt x="468554" y="378375"/>
                    <a:pt x="477126" y="369802"/>
                    <a:pt x="487746" y="369802"/>
                  </a:cubicBezTo>
                  <a:cubicBezTo>
                    <a:pt x="498318" y="369802"/>
                    <a:pt x="506938" y="378375"/>
                    <a:pt x="506938" y="388995"/>
                  </a:cubicBezTo>
                  <a:lnTo>
                    <a:pt x="506938" y="504484"/>
                  </a:lnTo>
                  <a:cubicBezTo>
                    <a:pt x="506938" y="562442"/>
                    <a:pt x="456363" y="609590"/>
                    <a:pt x="394216" y="609590"/>
                  </a:cubicBezTo>
                  <a:lnTo>
                    <a:pt x="112674" y="609590"/>
                  </a:lnTo>
                  <a:cubicBezTo>
                    <a:pt x="50527" y="609590"/>
                    <a:pt x="0" y="562442"/>
                    <a:pt x="0" y="504484"/>
                  </a:cubicBezTo>
                  <a:lnTo>
                    <a:pt x="0" y="105154"/>
                  </a:lnTo>
                  <a:cubicBezTo>
                    <a:pt x="0" y="47148"/>
                    <a:pt x="50527" y="0"/>
                    <a:pt x="1126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组合 24"/>
          <p:cNvGrpSpPr/>
          <p:nvPr/>
        </p:nvGrpSpPr>
        <p:grpSpPr>
          <a:xfrm>
            <a:off x="0" y="0"/>
            <a:ext cx="1054100" cy="911860"/>
            <a:chOff x="0" y="0"/>
            <a:chExt cx="622300" cy="622300"/>
          </a:xfrm>
        </p:grpSpPr>
        <p:sp>
          <p:nvSpPr>
            <p:cNvPr id="9" name="矩形 8"/>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65035" y="151619"/>
              <a:ext cx="457176" cy="314183"/>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10</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6" name="组合 25"/>
          <p:cNvGrpSpPr/>
          <p:nvPr/>
        </p:nvGrpSpPr>
        <p:grpSpPr>
          <a:xfrm>
            <a:off x="539928" y="1116090"/>
            <a:ext cx="7270750" cy="785853"/>
            <a:chOff x="720268" y="968770"/>
            <a:chExt cx="7270750" cy="785853"/>
          </a:xfrm>
        </p:grpSpPr>
        <p:sp>
          <p:nvSpPr>
            <p:cNvPr id="13" name="矩形 12"/>
            <p:cNvSpPr/>
            <p:nvPr/>
          </p:nvSpPr>
          <p:spPr>
            <a:xfrm rot="21367123">
              <a:off x="1806118" y="968770"/>
              <a:ext cx="1882375" cy="785853"/>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20268" y="1039255"/>
              <a:ext cx="7270750" cy="645160"/>
            </a:xfrm>
            <a:prstGeom prst="rect">
              <a:avLst/>
            </a:prstGeom>
            <a:noFill/>
          </p:spPr>
          <p:txBody>
            <a:bodyPr wrap="square">
              <a:spAutoFit/>
            </a:bodyPr>
            <a:lstStyle/>
            <a:p>
              <a:pPr algn="just"/>
              <a:r>
                <a:rPr lang="zh-CN" altLang="en-US" sz="3600" spc="300" dirty="0">
                  <a:solidFill>
                    <a:srgbClr val="245F5E"/>
                  </a:solidFill>
                  <a:latin typeface="思源黑体 CN Bold" panose="020B0800000000000000" pitchFamily="34" charset="-122"/>
                  <a:ea typeface="思源黑体 CN Bold" panose="020B0800000000000000" pitchFamily="34" charset="-122"/>
                </a:rPr>
                <a:t>备忘录</a:t>
              </a:r>
              <a:r>
                <a:rPr lang="zh-CN" altLang="en-US" sz="3600" spc="300" dirty="0">
                  <a:solidFill>
                    <a:srgbClr val="FFFFFF"/>
                  </a:solidFill>
                  <a:latin typeface="思源黑体 CN Bold" panose="020B0800000000000000" pitchFamily="34" charset="-122"/>
                  <a:ea typeface="思源黑体 CN Bold" panose="020B0800000000000000" pitchFamily="34" charset="-122"/>
                </a:rPr>
                <a:t>——</a:t>
              </a:r>
              <a:r>
                <a:rPr lang="zh-CN" altLang="en-US" sz="3600" spc="300" dirty="0">
                  <a:solidFill>
                    <a:srgbClr val="245F5E"/>
                  </a:solidFill>
                  <a:latin typeface="思源黑体 CN Bold" panose="020B0800000000000000" pitchFamily="34" charset="-122"/>
                  <a:ea typeface="思源黑体 CN Bold" panose="020B0800000000000000" pitchFamily="34" charset="-122"/>
                </a:rPr>
                <a:t>收藏记录菜品</a:t>
              </a:r>
              <a:endParaRPr lang="zh-CN" altLang="en-US" sz="3600" spc="300" dirty="0">
                <a:solidFill>
                  <a:srgbClr val="245F5E"/>
                </a:solidFill>
                <a:latin typeface="思源黑体 CN Bold" panose="020B0800000000000000" pitchFamily="34" charset="-122"/>
                <a:ea typeface="思源黑体 CN Bold" panose="020B0800000000000000" pitchFamily="34" charset="-122"/>
              </a:endParaRPr>
            </a:p>
          </p:txBody>
        </p:sp>
      </p:grpSp>
      <p:grpSp>
        <p:nvGrpSpPr>
          <p:cNvPr id="27" name="组合 26"/>
          <p:cNvGrpSpPr/>
          <p:nvPr/>
        </p:nvGrpSpPr>
        <p:grpSpPr>
          <a:xfrm>
            <a:off x="764176" y="2802175"/>
            <a:ext cx="6266180" cy="2497455"/>
            <a:chOff x="1623331" y="3983275"/>
            <a:chExt cx="6266180" cy="2497455"/>
          </a:xfrm>
        </p:grpSpPr>
        <p:sp>
          <p:nvSpPr>
            <p:cNvPr id="22" name="文本框 21"/>
            <p:cNvSpPr txBox="1"/>
            <p:nvPr/>
          </p:nvSpPr>
          <p:spPr>
            <a:xfrm>
              <a:off x="1623331" y="3983275"/>
              <a:ext cx="6266180" cy="368300"/>
            </a:xfrm>
            <a:prstGeom prst="rect">
              <a:avLst/>
            </a:prstGeom>
            <a:noFill/>
          </p:spPr>
          <p:txBody>
            <a:bodyPr wrap="square" rtlCol="0">
              <a:spAutoFit/>
            </a:bodyPr>
            <a:lstStyle/>
            <a:p>
              <a:pPr algn="r"/>
              <a:r>
                <a:rPr lang="en-US" altLang="zh-CN" dirty="0">
                  <a:solidFill>
                    <a:srgbClr val="53BEBE"/>
                  </a:solidFill>
                  <a:latin typeface="包图小白体" panose="02010601030101010101" charset="-122"/>
                  <a:ea typeface="包图小白体" panose="02010601030101010101" charset="-122"/>
                  <a:cs typeface="包图小白体" panose="02010601030101010101" charset="-122"/>
                </a:rPr>
                <a:t>FOR--</a:t>
              </a:r>
              <a:r>
                <a:rPr lang="zh-CN" altLang="en-US" dirty="0">
                  <a:solidFill>
                    <a:srgbClr val="53BEBE"/>
                  </a:solidFill>
                  <a:latin typeface="包图小白体" panose="02010601030101010101" charset="-122"/>
                  <a:ea typeface="包图小白体" panose="02010601030101010101" charset="-122"/>
                  <a:cs typeface="包图小白体" panose="02010601030101010101" charset="-122"/>
                </a:rPr>
                <a:t>有时候没到饭点却想提前纠结一下下顿饭吃什么的</a:t>
              </a:r>
              <a:r>
                <a:rPr lang="en-US" altLang="zh-CN" dirty="0">
                  <a:solidFill>
                    <a:srgbClr val="53BEBE"/>
                  </a:solidFill>
                  <a:latin typeface="包图小白体" panose="02010601030101010101" charset="-122"/>
                  <a:ea typeface="包图小白体" panose="02010601030101010101" charset="-122"/>
                  <a:cs typeface="包图小白体" panose="02010601030101010101" charset="-122"/>
                </a:rPr>
                <a:t>uu</a:t>
              </a:r>
              <a:r>
                <a:rPr lang="zh-CN" altLang="en-US" dirty="0">
                  <a:solidFill>
                    <a:srgbClr val="53BEBE"/>
                  </a:solidFill>
                  <a:latin typeface="包图小白体" panose="02010601030101010101" charset="-122"/>
                  <a:ea typeface="包图小白体" panose="02010601030101010101" charset="-122"/>
                  <a:cs typeface="包图小白体" panose="02010601030101010101" charset="-122"/>
                </a:rPr>
                <a:t>们</a:t>
              </a:r>
              <a:endParaRPr lang="zh-CN" altLang="en-US" dirty="0">
                <a:solidFill>
                  <a:srgbClr val="53BEBE"/>
                </a:solidFill>
                <a:latin typeface="包图小白体" panose="02010601030101010101" charset="-122"/>
                <a:ea typeface="包图小白体" panose="02010601030101010101" charset="-122"/>
                <a:cs typeface="包图小白体" panose="02010601030101010101" charset="-122"/>
              </a:endParaRPr>
            </a:p>
          </p:txBody>
        </p:sp>
        <p:sp>
          <p:nvSpPr>
            <p:cNvPr id="23" name="文本框 22"/>
            <p:cNvSpPr txBox="1"/>
            <p:nvPr/>
          </p:nvSpPr>
          <p:spPr>
            <a:xfrm>
              <a:off x="1913526" y="4559220"/>
              <a:ext cx="5556885" cy="1921510"/>
            </a:xfrm>
            <a:prstGeom prst="rect">
              <a:avLst/>
            </a:prstGeom>
            <a:noFill/>
          </p:spPr>
          <p:txBody>
            <a:bodyPr wrap="square" rtlCol="0">
              <a:spAutoFit/>
            </a:bodyPr>
            <a:lstStyle/>
            <a:p>
              <a:pPr algn="l">
                <a:lnSpc>
                  <a:spcPct val="170000"/>
                </a:lnSpc>
              </a:pPr>
              <a:r>
                <a:rPr lang="en-US" altLang="zh-CN" sz="1400" dirty="0">
                  <a:solidFill>
                    <a:schemeClr val="bg1">
                      <a:lumMod val="50000"/>
                      <a:alpha val="70000"/>
                    </a:schemeClr>
                  </a:solidFill>
                  <a:latin typeface="思源黑体 CN Normal" panose="020B0400000000000000" pitchFamily="34" charset="-122"/>
                  <a:ea typeface="思源黑体 CN Normal" panose="020B0400000000000000" pitchFamily="34" charset="-122"/>
                </a:rPr>
                <a:t>    </a:t>
              </a:r>
              <a:r>
                <a:rPr lang="zh-CN" altLang="en-US" sz="1400" dirty="0">
                  <a:solidFill>
                    <a:schemeClr val="bg1">
                      <a:lumMod val="50000"/>
                      <a:alpha val="70000"/>
                    </a:schemeClr>
                  </a:solidFill>
                  <a:latin typeface="思源黑体 CN Normal" panose="020B0400000000000000" pitchFamily="34" charset="-122"/>
                  <a:ea typeface="思源黑体 CN Normal" panose="020B0400000000000000" pitchFamily="34" charset="-122"/>
                </a:rPr>
                <a:t>这是从各大购物平台的”购物车“这一设置得到的启发。有时候我们会更倾向于先事先预留一个菜单，以防到时候没有时间抉择或者就是单纯想种个草以防日后忘记打卡，这个时候我们的”备忘录“就可以实现这个想法。并且考虑到计划取消或者拔草的情况，我们还可以通过点击下方的”不想要这道菜“来在记录中清除这一选项。</a:t>
              </a:r>
              <a:endParaRPr lang="zh-CN" altLang="en-US" sz="1400" dirty="0">
                <a:solidFill>
                  <a:schemeClr val="bg1">
                    <a:lumMod val="50000"/>
                    <a:alpha val="70000"/>
                  </a:schemeClr>
                </a:solidFill>
                <a:latin typeface="思源黑体 CN Normal" panose="020B0400000000000000" pitchFamily="34" charset="-122"/>
                <a:ea typeface="思源黑体 CN Normal" panose="020B0400000000000000" pitchFamily="34" charset="-122"/>
              </a:endParaRPr>
            </a:p>
          </p:txBody>
        </p:sp>
      </p:grpSp>
      <p:pic>
        <p:nvPicPr>
          <p:cNvPr id="2" name="图片 1" descr="截屏2023-02-13 17.59.59"/>
          <p:cNvPicPr>
            <a:picLocks noChangeAspect="1"/>
          </p:cNvPicPr>
          <p:nvPr/>
        </p:nvPicPr>
        <p:blipFill>
          <a:blip r:embed="rId2"/>
          <a:stretch>
            <a:fillRect/>
          </a:stretch>
        </p:blipFill>
        <p:spPr>
          <a:xfrm>
            <a:off x="1054100" y="0"/>
            <a:ext cx="2368550" cy="982980"/>
          </a:xfrm>
          <a:prstGeom prst="rect">
            <a:avLst/>
          </a:prstGeom>
        </p:spPr>
      </p:pic>
      <p:pic>
        <p:nvPicPr>
          <p:cNvPr id="64" name="图片 63"/>
          <p:cNvPicPr>
            <a:picLocks noChangeAspect="1"/>
          </p:cNvPicPr>
          <p:nvPr/>
        </p:nvPicPr>
        <p:blipFill>
          <a:blip r:embed="rId3"/>
          <a:stretch>
            <a:fillRect/>
          </a:stretch>
        </p:blipFill>
        <p:spPr>
          <a:xfrm>
            <a:off x="850773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截屏2023-02-13 23.03.28"/>
          <p:cNvPicPr>
            <a:picLocks noChangeAspect="1"/>
          </p:cNvPicPr>
          <p:nvPr/>
        </p:nvPicPr>
        <p:blipFill>
          <a:blip r:embed="rId1"/>
          <a:stretch>
            <a:fillRect/>
          </a:stretch>
        </p:blipFill>
        <p:spPr>
          <a:xfrm>
            <a:off x="6538595" y="3698240"/>
            <a:ext cx="5653405" cy="3159760"/>
          </a:xfrm>
          <a:prstGeom prst="rect">
            <a:avLst/>
          </a:prstGeom>
        </p:spPr>
      </p:pic>
      <p:grpSp>
        <p:nvGrpSpPr>
          <p:cNvPr id="34" name="组合 33"/>
          <p:cNvGrpSpPr/>
          <p:nvPr/>
        </p:nvGrpSpPr>
        <p:grpSpPr>
          <a:xfrm>
            <a:off x="0" y="0"/>
            <a:ext cx="787400" cy="982980"/>
            <a:chOff x="0" y="0"/>
            <a:chExt cx="622300" cy="622300"/>
          </a:xfrm>
        </p:grpSpPr>
        <p:sp>
          <p:nvSpPr>
            <p:cNvPr id="4" name="矩形 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62" y="126484"/>
              <a:ext cx="457176" cy="291452"/>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11</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12" name="组合 11"/>
          <p:cNvGrpSpPr/>
          <p:nvPr/>
        </p:nvGrpSpPr>
        <p:grpSpPr>
          <a:xfrm>
            <a:off x="5843388" y="4090848"/>
            <a:ext cx="996162" cy="996160"/>
            <a:chOff x="3996229" y="2923991"/>
            <a:chExt cx="1261212" cy="1261210"/>
          </a:xfrm>
        </p:grpSpPr>
        <p:sp>
          <p:nvSpPr>
            <p:cNvPr id="13" name="矩形 12"/>
            <p:cNvSpPr/>
            <p:nvPr/>
          </p:nvSpPr>
          <p:spPr>
            <a:xfrm rot="20795682">
              <a:off x="3996229" y="2923991"/>
              <a:ext cx="1261212" cy="1261210"/>
            </a:xfrm>
            <a:prstGeom prst="rect">
              <a:avLst/>
            </a:prstGeom>
            <a:solidFill>
              <a:srgbClr val="6AA48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894-5690038"/>
            <p:cNvSpPr>
              <a:spLocks noChangeAspect="1"/>
            </p:cNvSpPr>
            <p:nvPr/>
          </p:nvSpPr>
          <p:spPr bwMode="auto">
            <a:xfrm>
              <a:off x="4377280" y="3280594"/>
              <a:ext cx="499110" cy="497205"/>
            </a:xfrm>
            <a:custGeom>
              <a:avLst/>
              <a:gdLst>
                <a:gd name="T0" fmla="*/ 4357 w 12837"/>
                <a:gd name="T1" fmla="*/ 3842 h 12800"/>
                <a:gd name="T2" fmla="*/ 5420 w 12837"/>
                <a:gd name="T3" fmla="*/ 1907 h 12800"/>
                <a:gd name="T4" fmla="*/ 6419 w 12837"/>
                <a:gd name="T5" fmla="*/ 0 h 12800"/>
                <a:gd name="T6" fmla="*/ 7417 w 12837"/>
                <a:gd name="T7" fmla="*/ 1907 h 12800"/>
                <a:gd name="T8" fmla="*/ 8480 w 12837"/>
                <a:gd name="T9" fmla="*/ 3842 h 12800"/>
                <a:gd name="T10" fmla="*/ 7883 w 12837"/>
                <a:gd name="T11" fmla="*/ 3308 h 12800"/>
                <a:gd name="T12" fmla="*/ 6419 w 12837"/>
                <a:gd name="T13" fmla="*/ 2105 h 12800"/>
                <a:gd name="T14" fmla="*/ 4955 w 12837"/>
                <a:gd name="T15" fmla="*/ 3308 h 12800"/>
                <a:gd name="T16" fmla="*/ 5737 w 12837"/>
                <a:gd name="T17" fmla="*/ 1215 h 12800"/>
                <a:gd name="T18" fmla="*/ 6419 w 12837"/>
                <a:gd name="T19" fmla="*/ 2043 h 12800"/>
                <a:gd name="T20" fmla="*/ 7101 w 12837"/>
                <a:gd name="T21" fmla="*/ 1215 h 12800"/>
                <a:gd name="T22" fmla="*/ 12837 w 12837"/>
                <a:gd name="T23" fmla="*/ 12800 h 12800"/>
                <a:gd name="T24" fmla="*/ 8732 w 12837"/>
                <a:gd name="T25" fmla="*/ 12515 h 12800"/>
                <a:gd name="T26" fmla="*/ 9560 w 12837"/>
                <a:gd name="T27" fmla="*/ 10173 h 12800"/>
                <a:gd name="T28" fmla="*/ 11991 w 12837"/>
                <a:gd name="T29" fmla="*/ 10173 h 12800"/>
                <a:gd name="T30" fmla="*/ 12818 w 12837"/>
                <a:gd name="T31" fmla="*/ 12516 h 12800"/>
                <a:gd name="T32" fmla="*/ 9311 w 12837"/>
                <a:gd name="T33" fmla="*/ 12266 h 12800"/>
                <a:gd name="T34" fmla="*/ 11233 w 12837"/>
                <a:gd name="T35" fmla="*/ 11209 h 12800"/>
                <a:gd name="T36" fmla="*/ 10317 w 12837"/>
                <a:gd name="T37" fmla="*/ 11209 h 12800"/>
                <a:gd name="T38" fmla="*/ 10775 w 12837"/>
                <a:gd name="T39" fmla="*/ 9491 h 12800"/>
                <a:gd name="T40" fmla="*/ 10388 w 12837"/>
                <a:gd name="T41" fmla="*/ 10735 h 12800"/>
                <a:gd name="T42" fmla="*/ 11161 w 12837"/>
                <a:gd name="T43" fmla="*/ 10735 h 12800"/>
                <a:gd name="T44" fmla="*/ 10775 w 12837"/>
                <a:gd name="T45" fmla="*/ 9491 h 12800"/>
                <a:gd name="T46" fmla="*/ 4357 w 12837"/>
                <a:gd name="T47" fmla="*/ 12800 h 12800"/>
                <a:gd name="T48" fmla="*/ 5420 w 12837"/>
                <a:gd name="T49" fmla="*/ 10865 h 12800"/>
                <a:gd name="T50" fmla="*/ 6419 w 12837"/>
                <a:gd name="T51" fmla="*/ 8957 h 12800"/>
                <a:gd name="T52" fmla="*/ 8493 w 12837"/>
                <a:gd name="T53" fmla="*/ 9087 h 12800"/>
                <a:gd name="T54" fmla="*/ 7417 w 12837"/>
                <a:gd name="T55" fmla="*/ 10866 h 12800"/>
                <a:gd name="T56" fmla="*/ 8480 w 12837"/>
                <a:gd name="T57" fmla="*/ 12800 h 12800"/>
                <a:gd name="T58" fmla="*/ 7883 w 12837"/>
                <a:gd name="T59" fmla="*/ 12266 h 12800"/>
                <a:gd name="T60" fmla="*/ 6419 w 12837"/>
                <a:gd name="T61" fmla="*/ 11064 h 12800"/>
                <a:gd name="T62" fmla="*/ 4955 w 12837"/>
                <a:gd name="T63" fmla="*/ 12266 h 12800"/>
                <a:gd name="T64" fmla="*/ 5737 w 12837"/>
                <a:gd name="T65" fmla="*/ 10173 h 12800"/>
                <a:gd name="T66" fmla="*/ 6418 w 12837"/>
                <a:gd name="T67" fmla="*/ 11002 h 12800"/>
                <a:gd name="T68" fmla="*/ 7101 w 12837"/>
                <a:gd name="T69" fmla="*/ 10173 h 12800"/>
                <a:gd name="T70" fmla="*/ 4124 w 12837"/>
                <a:gd name="T71" fmla="*/ 12800 h 12800"/>
                <a:gd name="T72" fmla="*/ 19 w 12837"/>
                <a:gd name="T73" fmla="*/ 12515 h 12800"/>
                <a:gd name="T74" fmla="*/ 985 w 12837"/>
                <a:gd name="T75" fmla="*/ 9609 h 12800"/>
                <a:gd name="T76" fmla="*/ 3135 w 12837"/>
                <a:gd name="T77" fmla="*/ 8438 h 12800"/>
                <a:gd name="T78" fmla="*/ 4099 w 12837"/>
                <a:gd name="T79" fmla="*/ 10279 h 12800"/>
                <a:gd name="T80" fmla="*/ 4105 w 12837"/>
                <a:gd name="T81" fmla="*/ 12515 h 12800"/>
                <a:gd name="T82" fmla="*/ 598 w 12837"/>
                <a:gd name="T83" fmla="*/ 12266 h 12800"/>
                <a:gd name="T84" fmla="*/ 2520 w 12837"/>
                <a:gd name="T85" fmla="*/ 11209 h 12800"/>
                <a:gd name="T86" fmla="*/ 1605 w 12837"/>
                <a:gd name="T87" fmla="*/ 11209 h 12800"/>
                <a:gd name="T88" fmla="*/ 2062 w 12837"/>
                <a:gd name="T89" fmla="*/ 9491 h 12800"/>
                <a:gd name="T90" fmla="*/ 1676 w 12837"/>
                <a:gd name="T91" fmla="*/ 10735 h 12800"/>
                <a:gd name="T92" fmla="*/ 2448 w 12837"/>
                <a:gd name="T93" fmla="*/ 10735 h 12800"/>
                <a:gd name="T94" fmla="*/ 2062 w 12837"/>
                <a:gd name="T95" fmla="*/ 9491 h 12800"/>
                <a:gd name="T96" fmla="*/ 10509 w 12837"/>
                <a:gd name="T97" fmla="*/ 8380 h 12800"/>
                <a:gd name="T98" fmla="*/ 2329 w 12837"/>
                <a:gd name="T99" fmla="*/ 6002 h 12800"/>
                <a:gd name="T100" fmla="*/ 1796 w 12837"/>
                <a:gd name="T101" fmla="*/ 8380 h 12800"/>
                <a:gd name="T102" fmla="*/ 11042 w 12837"/>
                <a:gd name="T103" fmla="*/ 5468 h 12800"/>
                <a:gd name="T104" fmla="*/ 6152 w 12837"/>
                <a:gd name="T105" fmla="*/ 4176 h 12800"/>
                <a:gd name="T106" fmla="*/ 6685 w 12837"/>
                <a:gd name="T107" fmla="*/ 8380 h 12800"/>
                <a:gd name="T108" fmla="*/ 6152 w 12837"/>
                <a:gd name="T109" fmla="*/ 417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7" h="12800">
                  <a:moveTo>
                    <a:pt x="8480" y="3842"/>
                  </a:moveTo>
                  <a:lnTo>
                    <a:pt x="4357" y="3842"/>
                  </a:lnTo>
                  <a:lnTo>
                    <a:pt x="4376" y="3558"/>
                  </a:lnTo>
                  <a:cubicBezTo>
                    <a:pt x="4422" y="2863"/>
                    <a:pt x="4826" y="2242"/>
                    <a:pt x="5420" y="1907"/>
                  </a:cubicBezTo>
                  <a:cubicBezTo>
                    <a:pt x="5279" y="1704"/>
                    <a:pt x="5203" y="1463"/>
                    <a:pt x="5203" y="1215"/>
                  </a:cubicBezTo>
                  <a:cubicBezTo>
                    <a:pt x="5204" y="545"/>
                    <a:pt x="5748" y="1"/>
                    <a:pt x="6419" y="0"/>
                  </a:cubicBezTo>
                  <a:cubicBezTo>
                    <a:pt x="7090" y="1"/>
                    <a:pt x="7633" y="544"/>
                    <a:pt x="7634" y="1215"/>
                  </a:cubicBezTo>
                  <a:cubicBezTo>
                    <a:pt x="7634" y="1466"/>
                    <a:pt x="7557" y="1706"/>
                    <a:pt x="7417" y="1907"/>
                  </a:cubicBezTo>
                  <a:cubicBezTo>
                    <a:pt x="8011" y="2242"/>
                    <a:pt x="8415" y="2863"/>
                    <a:pt x="8462" y="3558"/>
                  </a:cubicBezTo>
                  <a:lnTo>
                    <a:pt x="8480" y="3842"/>
                  </a:lnTo>
                  <a:close/>
                  <a:moveTo>
                    <a:pt x="4955" y="3308"/>
                  </a:moveTo>
                  <a:lnTo>
                    <a:pt x="7883" y="3308"/>
                  </a:lnTo>
                  <a:cubicBezTo>
                    <a:pt x="7748" y="2808"/>
                    <a:pt x="7370" y="2409"/>
                    <a:pt x="6876" y="2250"/>
                  </a:cubicBezTo>
                  <a:lnTo>
                    <a:pt x="6419" y="2105"/>
                  </a:lnTo>
                  <a:lnTo>
                    <a:pt x="5961" y="2250"/>
                  </a:lnTo>
                  <a:cubicBezTo>
                    <a:pt x="5468" y="2409"/>
                    <a:pt x="5089" y="2808"/>
                    <a:pt x="4955" y="3308"/>
                  </a:cubicBezTo>
                  <a:close/>
                  <a:moveTo>
                    <a:pt x="6419" y="533"/>
                  </a:moveTo>
                  <a:cubicBezTo>
                    <a:pt x="6042" y="534"/>
                    <a:pt x="5737" y="839"/>
                    <a:pt x="5737" y="1215"/>
                  </a:cubicBezTo>
                  <a:cubicBezTo>
                    <a:pt x="5737" y="1439"/>
                    <a:pt x="5847" y="1649"/>
                    <a:pt x="6032" y="1776"/>
                  </a:cubicBezTo>
                  <a:lnTo>
                    <a:pt x="6419" y="2043"/>
                  </a:lnTo>
                  <a:lnTo>
                    <a:pt x="6805" y="1776"/>
                  </a:lnTo>
                  <a:cubicBezTo>
                    <a:pt x="6990" y="1649"/>
                    <a:pt x="7100" y="1440"/>
                    <a:pt x="7101" y="1215"/>
                  </a:cubicBezTo>
                  <a:cubicBezTo>
                    <a:pt x="7100" y="839"/>
                    <a:pt x="6795" y="534"/>
                    <a:pt x="6419" y="533"/>
                  </a:cubicBezTo>
                  <a:close/>
                  <a:moveTo>
                    <a:pt x="12837" y="12800"/>
                  </a:moveTo>
                  <a:lnTo>
                    <a:pt x="8713" y="12800"/>
                  </a:lnTo>
                  <a:lnTo>
                    <a:pt x="8732" y="12515"/>
                  </a:lnTo>
                  <a:cubicBezTo>
                    <a:pt x="8778" y="11821"/>
                    <a:pt x="9182" y="11199"/>
                    <a:pt x="9776" y="10865"/>
                  </a:cubicBezTo>
                  <a:cubicBezTo>
                    <a:pt x="9635" y="10662"/>
                    <a:pt x="9560" y="10421"/>
                    <a:pt x="9560" y="10173"/>
                  </a:cubicBezTo>
                  <a:cubicBezTo>
                    <a:pt x="9560" y="9502"/>
                    <a:pt x="10104" y="8958"/>
                    <a:pt x="10775" y="8957"/>
                  </a:cubicBezTo>
                  <a:cubicBezTo>
                    <a:pt x="11446" y="8958"/>
                    <a:pt x="11990" y="9502"/>
                    <a:pt x="11991" y="10173"/>
                  </a:cubicBezTo>
                  <a:cubicBezTo>
                    <a:pt x="11991" y="10424"/>
                    <a:pt x="11913" y="10665"/>
                    <a:pt x="11774" y="10866"/>
                  </a:cubicBezTo>
                  <a:cubicBezTo>
                    <a:pt x="12368" y="11200"/>
                    <a:pt x="12772" y="11821"/>
                    <a:pt x="12818" y="12516"/>
                  </a:cubicBezTo>
                  <a:lnTo>
                    <a:pt x="12837" y="12800"/>
                  </a:lnTo>
                  <a:close/>
                  <a:moveTo>
                    <a:pt x="9311" y="12266"/>
                  </a:moveTo>
                  <a:lnTo>
                    <a:pt x="12239" y="12266"/>
                  </a:lnTo>
                  <a:cubicBezTo>
                    <a:pt x="12105" y="11766"/>
                    <a:pt x="11726" y="11367"/>
                    <a:pt x="11233" y="11209"/>
                  </a:cubicBezTo>
                  <a:lnTo>
                    <a:pt x="10775" y="11064"/>
                  </a:lnTo>
                  <a:lnTo>
                    <a:pt x="10317" y="11209"/>
                  </a:lnTo>
                  <a:cubicBezTo>
                    <a:pt x="9824" y="11367"/>
                    <a:pt x="9445" y="11766"/>
                    <a:pt x="9311" y="12266"/>
                  </a:cubicBezTo>
                  <a:close/>
                  <a:moveTo>
                    <a:pt x="10775" y="9491"/>
                  </a:moveTo>
                  <a:cubicBezTo>
                    <a:pt x="10398" y="9491"/>
                    <a:pt x="10093" y="9797"/>
                    <a:pt x="10093" y="10173"/>
                  </a:cubicBezTo>
                  <a:cubicBezTo>
                    <a:pt x="10093" y="10397"/>
                    <a:pt x="10203" y="10608"/>
                    <a:pt x="10388" y="10735"/>
                  </a:cubicBezTo>
                  <a:lnTo>
                    <a:pt x="10774" y="11002"/>
                  </a:lnTo>
                  <a:lnTo>
                    <a:pt x="11161" y="10735"/>
                  </a:lnTo>
                  <a:cubicBezTo>
                    <a:pt x="11346" y="10608"/>
                    <a:pt x="11457" y="10398"/>
                    <a:pt x="11457" y="10173"/>
                  </a:cubicBezTo>
                  <a:cubicBezTo>
                    <a:pt x="11457" y="9797"/>
                    <a:pt x="11152" y="9491"/>
                    <a:pt x="10775" y="9491"/>
                  </a:cubicBezTo>
                  <a:close/>
                  <a:moveTo>
                    <a:pt x="8480" y="12800"/>
                  </a:moveTo>
                  <a:lnTo>
                    <a:pt x="4357" y="12800"/>
                  </a:lnTo>
                  <a:lnTo>
                    <a:pt x="4376" y="12515"/>
                  </a:lnTo>
                  <a:cubicBezTo>
                    <a:pt x="4422" y="11821"/>
                    <a:pt x="4826" y="11199"/>
                    <a:pt x="5420" y="10865"/>
                  </a:cubicBezTo>
                  <a:cubicBezTo>
                    <a:pt x="5279" y="10662"/>
                    <a:pt x="5203" y="10421"/>
                    <a:pt x="5203" y="10173"/>
                  </a:cubicBezTo>
                  <a:cubicBezTo>
                    <a:pt x="5204" y="9502"/>
                    <a:pt x="5748" y="8958"/>
                    <a:pt x="6419" y="8957"/>
                  </a:cubicBezTo>
                  <a:cubicBezTo>
                    <a:pt x="6661" y="8609"/>
                    <a:pt x="7068" y="8412"/>
                    <a:pt x="7492" y="8438"/>
                  </a:cubicBezTo>
                  <a:cubicBezTo>
                    <a:pt x="7916" y="8465"/>
                    <a:pt x="8295" y="8711"/>
                    <a:pt x="8493" y="9087"/>
                  </a:cubicBezTo>
                  <a:cubicBezTo>
                    <a:pt x="8690" y="9464"/>
                    <a:pt x="8676" y="9916"/>
                    <a:pt x="8456" y="10279"/>
                  </a:cubicBezTo>
                  <a:cubicBezTo>
                    <a:pt x="8236" y="10643"/>
                    <a:pt x="7842" y="10865"/>
                    <a:pt x="7417" y="10866"/>
                  </a:cubicBezTo>
                  <a:cubicBezTo>
                    <a:pt x="8011" y="11200"/>
                    <a:pt x="8415" y="11821"/>
                    <a:pt x="8462" y="12516"/>
                  </a:cubicBezTo>
                  <a:lnTo>
                    <a:pt x="8480" y="12800"/>
                  </a:lnTo>
                  <a:close/>
                  <a:moveTo>
                    <a:pt x="4955" y="12266"/>
                  </a:moveTo>
                  <a:lnTo>
                    <a:pt x="7883" y="12266"/>
                  </a:lnTo>
                  <a:cubicBezTo>
                    <a:pt x="7749" y="11766"/>
                    <a:pt x="7370" y="11367"/>
                    <a:pt x="6876" y="11209"/>
                  </a:cubicBezTo>
                  <a:lnTo>
                    <a:pt x="6419" y="11064"/>
                  </a:lnTo>
                  <a:lnTo>
                    <a:pt x="5961" y="11209"/>
                  </a:lnTo>
                  <a:cubicBezTo>
                    <a:pt x="5468" y="11367"/>
                    <a:pt x="5089" y="11766"/>
                    <a:pt x="4955" y="12266"/>
                  </a:cubicBezTo>
                  <a:close/>
                  <a:moveTo>
                    <a:pt x="6419" y="9491"/>
                  </a:moveTo>
                  <a:cubicBezTo>
                    <a:pt x="6042" y="9491"/>
                    <a:pt x="5737" y="9797"/>
                    <a:pt x="5737" y="10173"/>
                  </a:cubicBezTo>
                  <a:cubicBezTo>
                    <a:pt x="5737" y="10397"/>
                    <a:pt x="5847" y="10607"/>
                    <a:pt x="6032" y="10735"/>
                  </a:cubicBezTo>
                  <a:lnTo>
                    <a:pt x="6418" y="11002"/>
                  </a:lnTo>
                  <a:lnTo>
                    <a:pt x="6805" y="10735"/>
                  </a:lnTo>
                  <a:cubicBezTo>
                    <a:pt x="6990" y="10608"/>
                    <a:pt x="7100" y="10398"/>
                    <a:pt x="7101" y="10173"/>
                  </a:cubicBezTo>
                  <a:cubicBezTo>
                    <a:pt x="7101" y="9797"/>
                    <a:pt x="6795" y="9491"/>
                    <a:pt x="6419" y="9491"/>
                  </a:cubicBezTo>
                  <a:close/>
                  <a:moveTo>
                    <a:pt x="4124" y="12800"/>
                  </a:moveTo>
                  <a:lnTo>
                    <a:pt x="0" y="12800"/>
                  </a:lnTo>
                  <a:lnTo>
                    <a:pt x="19" y="12515"/>
                  </a:lnTo>
                  <a:cubicBezTo>
                    <a:pt x="65" y="11821"/>
                    <a:pt x="470" y="11199"/>
                    <a:pt x="1063" y="10865"/>
                  </a:cubicBezTo>
                  <a:cubicBezTo>
                    <a:pt x="805" y="10494"/>
                    <a:pt x="775" y="10010"/>
                    <a:pt x="985" y="9609"/>
                  </a:cubicBezTo>
                  <a:cubicBezTo>
                    <a:pt x="1194" y="9208"/>
                    <a:pt x="1610" y="8957"/>
                    <a:pt x="2062" y="8957"/>
                  </a:cubicBezTo>
                  <a:cubicBezTo>
                    <a:pt x="2305" y="8608"/>
                    <a:pt x="2712" y="8412"/>
                    <a:pt x="3135" y="8438"/>
                  </a:cubicBezTo>
                  <a:cubicBezTo>
                    <a:pt x="3559" y="8465"/>
                    <a:pt x="3939" y="8711"/>
                    <a:pt x="4136" y="9087"/>
                  </a:cubicBezTo>
                  <a:cubicBezTo>
                    <a:pt x="4333" y="9464"/>
                    <a:pt x="4319" y="9915"/>
                    <a:pt x="4099" y="10279"/>
                  </a:cubicBezTo>
                  <a:cubicBezTo>
                    <a:pt x="3879" y="10642"/>
                    <a:pt x="3485" y="10865"/>
                    <a:pt x="3061" y="10865"/>
                  </a:cubicBezTo>
                  <a:cubicBezTo>
                    <a:pt x="3655" y="11199"/>
                    <a:pt x="4059" y="11821"/>
                    <a:pt x="4105" y="12515"/>
                  </a:cubicBezTo>
                  <a:lnTo>
                    <a:pt x="4124" y="12800"/>
                  </a:lnTo>
                  <a:close/>
                  <a:moveTo>
                    <a:pt x="598" y="12266"/>
                  </a:moveTo>
                  <a:lnTo>
                    <a:pt x="3526" y="12266"/>
                  </a:lnTo>
                  <a:cubicBezTo>
                    <a:pt x="3392" y="11766"/>
                    <a:pt x="3013" y="11367"/>
                    <a:pt x="2520" y="11209"/>
                  </a:cubicBezTo>
                  <a:lnTo>
                    <a:pt x="2062" y="11064"/>
                  </a:lnTo>
                  <a:lnTo>
                    <a:pt x="1605" y="11209"/>
                  </a:lnTo>
                  <a:cubicBezTo>
                    <a:pt x="1111" y="11367"/>
                    <a:pt x="732" y="11766"/>
                    <a:pt x="598" y="12266"/>
                  </a:cubicBezTo>
                  <a:close/>
                  <a:moveTo>
                    <a:pt x="2062" y="9491"/>
                  </a:moveTo>
                  <a:cubicBezTo>
                    <a:pt x="1686" y="9491"/>
                    <a:pt x="1380" y="9797"/>
                    <a:pt x="1380" y="10173"/>
                  </a:cubicBezTo>
                  <a:cubicBezTo>
                    <a:pt x="1380" y="10397"/>
                    <a:pt x="1491" y="10608"/>
                    <a:pt x="1676" y="10735"/>
                  </a:cubicBezTo>
                  <a:lnTo>
                    <a:pt x="2062" y="11002"/>
                  </a:lnTo>
                  <a:lnTo>
                    <a:pt x="2448" y="10735"/>
                  </a:lnTo>
                  <a:cubicBezTo>
                    <a:pt x="2633" y="10608"/>
                    <a:pt x="2744" y="10398"/>
                    <a:pt x="2744" y="10173"/>
                  </a:cubicBezTo>
                  <a:cubicBezTo>
                    <a:pt x="2744" y="9797"/>
                    <a:pt x="2439" y="9491"/>
                    <a:pt x="2062" y="9491"/>
                  </a:cubicBezTo>
                  <a:close/>
                  <a:moveTo>
                    <a:pt x="11042" y="8380"/>
                  </a:moveTo>
                  <a:lnTo>
                    <a:pt x="10509" y="8380"/>
                  </a:lnTo>
                  <a:lnTo>
                    <a:pt x="10509" y="6002"/>
                  </a:lnTo>
                  <a:lnTo>
                    <a:pt x="2329" y="6002"/>
                  </a:lnTo>
                  <a:lnTo>
                    <a:pt x="2329" y="8380"/>
                  </a:lnTo>
                  <a:lnTo>
                    <a:pt x="1796" y="8380"/>
                  </a:lnTo>
                  <a:lnTo>
                    <a:pt x="1796" y="5468"/>
                  </a:lnTo>
                  <a:lnTo>
                    <a:pt x="11042" y="5468"/>
                  </a:lnTo>
                  <a:lnTo>
                    <a:pt x="11042" y="8380"/>
                  </a:lnTo>
                  <a:close/>
                  <a:moveTo>
                    <a:pt x="6152" y="4176"/>
                  </a:moveTo>
                  <a:lnTo>
                    <a:pt x="6685" y="4176"/>
                  </a:lnTo>
                  <a:lnTo>
                    <a:pt x="6685" y="8380"/>
                  </a:lnTo>
                  <a:lnTo>
                    <a:pt x="6152" y="8380"/>
                  </a:lnTo>
                  <a:lnTo>
                    <a:pt x="6152" y="4176"/>
                  </a:lnTo>
                  <a:close/>
                </a:path>
              </a:pathLst>
            </a:custGeom>
            <a:solidFill>
              <a:schemeClr val="bg1"/>
            </a:solidFill>
            <a:ln>
              <a:noFill/>
            </a:ln>
          </p:spPr>
        </p:sp>
      </p:grpSp>
      <p:grpSp>
        <p:nvGrpSpPr>
          <p:cNvPr id="35" name="组合 34"/>
          <p:cNvGrpSpPr/>
          <p:nvPr/>
        </p:nvGrpSpPr>
        <p:grpSpPr>
          <a:xfrm>
            <a:off x="3630974" y="11500"/>
            <a:ext cx="5653405" cy="1419860"/>
            <a:chOff x="277539" y="832555"/>
            <a:chExt cx="5653405" cy="1419860"/>
          </a:xfrm>
        </p:grpSpPr>
        <p:sp>
          <p:nvSpPr>
            <p:cNvPr id="15" name="矩形 14"/>
            <p:cNvSpPr/>
            <p:nvPr/>
          </p:nvSpPr>
          <p:spPr>
            <a:xfrm rot="21114153">
              <a:off x="843324" y="975430"/>
              <a:ext cx="1487170" cy="117919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77539" y="832555"/>
              <a:ext cx="5653405" cy="1419860"/>
            </a:xfrm>
            <a:prstGeom prst="rect">
              <a:avLst/>
            </a:prstGeom>
            <a:noFill/>
          </p:spPr>
          <p:txBody>
            <a:bodyPr wrap="square">
              <a:spAutoFit/>
            </a:bodyPr>
            <a:lstStyle/>
            <a:p>
              <a:pPr>
                <a:lnSpc>
                  <a:spcPct val="120000"/>
                </a:lnSpc>
              </a:pP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Tec</a:t>
              </a:r>
              <a:r>
                <a:rPr lang="en-US" altLang="zh-CN" sz="3600" spc="300" dirty="0">
                  <a:solidFill>
                    <a:srgbClr val="FFFFFF"/>
                  </a:solidFill>
                  <a:latin typeface="思源黑体 CN Bold" panose="020B0800000000000000" pitchFamily="34" charset="-122"/>
                  <a:ea typeface="思源黑体 CN Bold" panose="020B0800000000000000" pitchFamily="34" charset="-122"/>
                  <a:sym typeface="+mn-ea"/>
                </a:rPr>
                <a:t>hni</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cal</a:t>
              </a:r>
              <a:r>
                <a:rPr lang="en-US" altLang="zh-CN" sz="3600" spc="300" dirty="0">
                  <a:latin typeface="思源黑体 CN Bold" panose="020B0800000000000000" pitchFamily="34" charset="-122"/>
                  <a:ea typeface="思源黑体 CN Bold" panose="020B0800000000000000" pitchFamily="34" charset="-122"/>
                  <a:sym typeface="+mn-ea"/>
                </a:rPr>
                <a:t> </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ar</a:t>
              </a:r>
              <a:r>
                <a:rPr lang="en-US" altLang="zh-CN" sz="3600" spc="300" dirty="0">
                  <a:solidFill>
                    <a:srgbClr val="FFFFFF"/>
                  </a:solidFill>
                  <a:latin typeface="思源黑体 CN Bold" panose="020B0800000000000000" pitchFamily="34" charset="-122"/>
                  <a:ea typeface="思源黑体 CN Bold" panose="020B0800000000000000" pitchFamily="34" charset="-122"/>
                  <a:sym typeface="+mn-ea"/>
                </a:rPr>
                <a:t>chi</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tecture</a:t>
              </a:r>
              <a:endPar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endParaRPr>
            </a:p>
          </p:txBody>
        </p:sp>
      </p:grpSp>
      <p:grpSp>
        <p:nvGrpSpPr>
          <p:cNvPr id="36" name="组合 35"/>
          <p:cNvGrpSpPr/>
          <p:nvPr/>
        </p:nvGrpSpPr>
        <p:grpSpPr>
          <a:xfrm>
            <a:off x="-12" y="983112"/>
            <a:ext cx="1998433" cy="446273"/>
            <a:chOff x="539738" y="2982727"/>
            <a:chExt cx="1998433" cy="446273"/>
          </a:xfrm>
        </p:grpSpPr>
        <p:sp>
          <p:nvSpPr>
            <p:cNvPr id="18" name="矩形 17"/>
            <p:cNvSpPr/>
            <p:nvPr/>
          </p:nvSpPr>
          <p:spPr>
            <a:xfrm>
              <a:off x="539738" y="2982727"/>
              <a:ext cx="1998433" cy="446273"/>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1607-6151368"/>
            <p:cNvSpPr/>
            <p:nvPr/>
          </p:nvSpPr>
          <p:spPr>
            <a:xfrm>
              <a:off x="2132318" y="3059115"/>
              <a:ext cx="293498" cy="293496"/>
            </a:xfrm>
            <a:custGeom>
              <a:avLst/>
              <a:gdLst>
                <a:gd name="T0" fmla="*/ 9510 w 12800"/>
                <a:gd name="T1" fmla="*/ 7200 h 12800"/>
                <a:gd name="T2" fmla="*/ 4800 w 12800"/>
                <a:gd name="T3" fmla="*/ 11648 h 12800"/>
                <a:gd name="T4" fmla="*/ 5872 w 12800"/>
                <a:gd name="T5" fmla="*/ 12800 h 12800"/>
                <a:gd name="T6" fmla="*/ 12800 w 12800"/>
                <a:gd name="T7" fmla="*/ 6442 h 12800"/>
                <a:gd name="T8" fmla="*/ 5926 w 12800"/>
                <a:gd name="T9" fmla="*/ 0 h 12800"/>
                <a:gd name="T10" fmla="*/ 4800 w 12800"/>
                <a:gd name="T11" fmla="*/ 1236 h 12800"/>
                <a:gd name="T12" fmla="*/ 9420 w 12800"/>
                <a:gd name="T13" fmla="*/ 5600 h 12800"/>
                <a:gd name="T14" fmla="*/ 0 w 12800"/>
                <a:gd name="T15" fmla="*/ 5600 h 12800"/>
                <a:gd name="T16" fmla="*/ 0 w 12800"/>
                <a:gd name="T17" fmla="*/ 7200 h 12800"/>
                <a:gd name="T18" fmla="*/ 9510 w 12800"/>
                <a:gd name="T19" fmla="*/ 7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00" h="12800">
                  <a:moveTo>
                    <a:pt x="9510" y="7200"/>
                  </a:moveTo>
                  <a:lnTo>
                    <a:pt x="4800" y="11648"/>
                  </a:lnTo>
                  <a:lnTo>
                    <a:pt x="5872" y="12800"/>
                  </a:lnTo>
                  <a:lnTo>
                    <a:pt x="12800" y="6442"/>
                  </a:lnTo>
                  <a:lnTo>
                    <a:pt x="5926" y="0"/>
                  </a:lnTo>
                  <a:lnTo>
                    <a:pt x="4800" y="1236"/>
                  </a:lnTo>
                  <a:lnTo>
                    <a:pt x="9420" y="5600"/>
                  </a:lnTo>
                  <a:lnTo>
                    <a:pt x="0" y="5600"/>
                  </a:lnTo>
                  <a:lnTo>
                    <a:pt x="0" y="7200"/>
                  </a:lnTo>
                  <a:lnTo>
                    <a:pt x="9510" y="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p:cNvSpPr txBox="1"/>
            <p:nvPr/>
          </p:nvSpPr>
          <p:spPr>
            <a:xfrm>
              <a:off x="567083" y="3011037"/>
              <a:ext cx="1920288" cy="369332"/>
            </a:xfrm>
            <a:prstGeom prst="rect">
              <a:avLst/>
            </a:prstGeom>
            <a:noFill/>
          </p:spPr>
          <p:txBody>
            <a:bodyPr wrap="square">
              <a:spAutoFit/>
            </a:bodyPr>
            <a:lstStyle/>
            <a:p>
              <a:r>
                <a:rPr lang="en-US" altLang="zh-CN" dirty="0">
                  <a:solidFill>
                    <a:schemeClr val="bg1"/>
                  </a:solidFill>
                </a:rPr>
                <a:t>SHOW CASES</a:t>
              </a:r>
              <a:endParaRPr lang="zh-CN" altLang="en-US" dirty="0">
                <a:solidFill>
                  <a:schemeClr val="bg1"/>
                </a:solidFill>
              </a:endParaRPr>
            </a:p>
          </p:txBody>
        </p:sp>
      </p:grpSp>
      <p:pic>
        <p:nvPicPr>
          <p:cNvPr id="2" name="图片 1" descr="截屏2023-02-13 17.59.59"/>
          <p:cNvPicPr>
            <a:picLocks noChangeAspect="1"/>
          </p:cNvPicPr>
          <p:nvPr/>
        </p:nvPicPr>
        <p:blipFill>
          <a:blip r:embed="rId2"/>
          <a:stretch>
            <a:fillRect/>
          </a:stretch>
        </p:blipFill>
        <p:spPr>
          <a:xfrm>
            <a:off x="787400" y="0"/>
            <a:ext cx="2368550" cy="982980"/>
          </a:xfrm>
          <a:prstGeom prst="rect">
            <a:avLst/>
          </a:prstGeom>
        </p:spPr>
      </p:pic>
      <p:pic>
        <p:nvPicPr>
          <p:cNvPr id="10" name="图片 9" descr="截屏2023-02-13 23.03.20"/>
          <p:cNvPicPr>
            <a:picLocks noChangeAspect="1"/>
          </p:cNvPicPr>
          <p:nvPr/>
        </p:nvPicPr>
        <p:blipFill>
          <a:blip r:embed="rId3"/>
          <a:stretch>
            <a:fillRect/>
          </a:stretch>
        </p:blipFill>
        <p:spPr>
          <a:xfrm>
            <a:off x="6538595" y="3487420"/>
            <a:ext cx="2990850" cy="375920"/>
          </a:xfrm>
          <a:prstGeom prst="rect">
            <a:avLst/>
          </a:prstGeom>
        </p:spPr>
      </p:pic>
      <p:pic>
        <p:nvPicPr>
          <p:cNvPr id="64" name="图片 63"/>
          <p:cNvPicPr>
            <a:picLocks noChangeAspect="1"/>
          </p:cNvPicPr>
          <p:nvPr/>
        </p:nvPicPr>
        <p:blipFill>
          <a:blip r:embed="rId4"/>
          <a:stretch>
            <a:fillRect/>
          </a:stretch>
        </p:blipFill>
        <p:spPr>
          <a:xfrm>
            <a:off x="8507730" y="6505575"/>
            <a:ext cx="3657600" cy="352425"/>
          </a:xfrm>
          <a:prstGeom prst="rect">
            <a:avLst/>
          </a:prstGeom>
        </p:spPr>
      </p:pic>
      <p:pic>
        <p:nvPicPr>
          <p:cNvPr id="31" name="图片 30" descr="截屏2023-02-13 23.03.04"/>
          <p:cNvPicPr>
            <a:picLocks noChangeAspect="1"/>
          </p:cNvPicPr>
          <p:nvPr/>
        </p:nvPicPr>
        <p:blipFill>
          <a:blip r:embed="rId5"/>
          <a:stretch>
            <a:fillRect/>
          </a:stretch>
        </p:blipFill>
        <p:spPr>
          <a:xfrm>
            <a:off x="0" y="1432560"/>
            <a:ext cx="6280785" cy="3332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0"/>
            <a:ext cx="787400" cy="982980"/>
            <a:chOff x="0" y="0"/>
            <a:chExt cx="622300" cy="622300"/>
          </a:xfrm>
        </p:grpSpPr>
        <p:sp>
          <p:nvSpPr>
            <p:cNvPr id="4" name="矩形 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62" y="126484"/>
              <a:ext cx="457176" cy="291452"/>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12</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12" name="组合 11"/>
          <p:cNvGrpSpPr/>
          <p:nvPr/>
        </p:nvGrpSpPr>
        <p:grpSpPr>
          <a:xfrm>
            <a:off x="4441943" y="4604563"/>
            <a:ext cx="996162" cy="996160"/>
            <a:chOff x="3996229" y="2923991"/>
            <a:chExt cx="1261212" cy="1261210"/>
          </a:xfrm>
        </p:grpSpPr>
        <p:sp>
          <p:nvSpPr>
            <p:cNvPr id="13" name="矩形 12"/>
            <p:cNvSpPr/>
            <p:nvPr/>
          </p:nvSpPr>
          <p:spPr>
            <a:xfrm rot="20795682">
              <a:off x="3996229" y="2923991"/>
              <a:ext cx="1261212" cy="1261210"/>
            </a:xfrm>
            <a:prstGeom prst="rect">
              <a:avLst/>
            </a:prstGeom>
            <a:solidFill>
              <a:srgbClr val="6AA48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894-5690038"/>
            <p:cNvSpPr>
              <a:spLocks noChangeAspect="1"/>
            </p:cNvSpPr>
            <p:nvPr/>
          </p:nvSpPr>
          <p:spPr bwMode="auto">
            <a:xfrm>
              <a:off x="4377280" y="3280594"/>
              <a:ext cx="499110" cy="497205"/>
            </a:xfrm>
            <a:custGeom>
              <a:avLst/>
              <a:gdLst>
                <a:gd name="T0" fmla="*/ 4357 w 12837"/>
                <a:gd name="T1" fmla="*/ 3842 h 12800"/>
                <a:gd name="T2" fmla="*/ 5420 w 12837"/>
                <a:gd name="T3" fmla="*/ 1907 h 12800"/>
                <a:gd name="T4" fmla="*/ 6419 w 12837"/>
                <a:gd name="T5" fmla="*/ 0 h 12800"/>
                <a:gd name="T6" fmla="*/ 7417 w 12837"/>
                <a:gd name="T7" fmla="*/ 1907 h 12800"/>
                <a:gd name="T8" fmla="*/ 8480 w 12837"/>
                <a:gd name="T9" fmla="*/ 3842 h 12800"/>
                <a:gd name="T10" fmla="*/ 7883 w 12837"/>
                <a:gd name="T11" fmla="*/ 3308 h 12800"/>
                <a:gd name="T12" fmla="*/ 6419 w 12837"/>
                <a:gd name="T13" fmla="*/ 2105 h 12800"/>
                <a:gd name="T14" fmla="*/ 4955 w 12837"/>
                <a:gd name="T15" fmla="*/ 3308 h 12800"/>
                <a:gd name="T16" fmla="*/ 5737 w 12837"/>
                <a:gd name="T17" fmla="*/ 1215 h 12800"/>
                <a:gd name="T18" fmla="*/ 6419 w 12837"/>
                <a:gd name="T19" fmla="*/ 2043 h 12800"/>
                <a:gd name="T20" fmla="*/ 7101 w 12837"/>
                <a:gd name="T21" fmla="*/ 1215 h 12800"/>
                <a:gd name="T22" fmla="*/ 12837 w 12837"/>
                <a:gd name="T23" fmla="*/ 12800 h 12800"/>
                <a:gd name="T24" fmla="*/ 8732 w 12837"/>
                <a:gd name="T25" fmla="*/ 12515 h 12800"/>
                <a:gd name="T26" fmla="*/ 9560 w 12837"/>
                <a:gd name="T27" fmla="*/ 10173 h 12800"/>
                <a:gd name="T28" fmla="*/ 11991 w 12837"/>
                <a:gd name="T29" fmla="*/ 10173 h 12800"/>
                <a:gd name="T30" fmla="*/ 12818 w 12837"/>
                <a:gd name="T31" fmla="*/ 12516 h 12800"/>
                <a:gd name="T32" fmla="*/ 9311 w 12837"/>
                <a:gd name="T33" fmla="*/ 12266 h 12800"/>
                <a:gd name="T34" fmla="*/ 11233 w 12837"/>
                <a:gd name="T35" fmla="*/ 11209 h 12800"/>
                <a:gd name="T36" fmla="*/ 10317 w 12837"/>
                <a:gd name="T37" fmla="*/ 11209 h 12800"/>
                <a:gd name="T38" fmla="*/ 10775 w 12837"/>
                <a:gd name="T39" fmla="*/ 9491 h 12800"/>
                <a:gd name="T40" fmla="*/ 10388 w 12837"/>
                <a:gd name="T41" fmla="*/ 10735 h 12800"/>
                <a:gd name="T42" fmla="*/ 11161 w 12837"/>
                <a:gd name="T43" fmla="*/ 10735 h 12800"/>
                <a:gd name="T44" fmla="*/ 10775 w 12837"/>
                <a:gd name="T45" fmla="*/ 9491 h 12800"/>
                <a:gd name="T46" fmla="*/ 4357 w 12837"/>
                <a:gd name="T47" fmla="*/ 12800 h 12800"/>
                <a:gd name="T48" fmla="*/ 5420 w 12837"/>
                <a:gd name="T49" fmla="*/ 10865 h 12800"/>
                <a:gd name="T50" fmla="*/ 6419 w 12837"/>
                <a:gd name="T51" fmla="*/ 8957 h 12800"/>
                <a:gd name="T52" fmla="*/ 8493 w 12837"/>
                <a:gd name="T53" fmla="*/ 9087 h 12800"/>
                <a:gd name="T54" fmla="*/ 7417 w 12837"/>
                <a:gd name="T55" fmla="*/ 10866 h 12800"/>
                <a:gd name="T56" fmla="*/ 8480 w 12837"/>
                <a:gd name="T57" fmla="*/ 12800 h 12800"/>
                <a:gd name="T58" fmla="*/ 7883 w 12837"/>
                <a:gd name="T59" fmla="*/ 12266 h 12800"/>
                <a:gd name="T60" fmla="*/ 6419 w 12837"/>
                <a:gd name="T61" fmla="*/ 11064 h 12800"/>
                <a:gd name="T62" fmla="*/ 4955 w 12837"/>
                <a:gd name="T63" fmla="*/ 12266 h 12800"/>
                <a:gd name="T64" fmla="*/ 5737 w 12837"/>
                <a:gd name="T65" fmla="*/ 10173 h 12800"/>
                <a:gd name="T66" fmla="*/ 6418 w 12837"/>
                <a:gd name="T67" fmla="*/ 11002 h 12800"/>
                <a:gd name="T68" fmla="*/ 7101 w 12837"/>
                <a:gd name="T69" fmla="*/ 10173 h 12800"/>
                <a:gd name="T70" fmla="*/ 4124 w 12837"/>
                <a:gd name="T71" fmla="*/ 12800 h 12800"/>
                <a:gd name="T72" fmla="*/ 19 w 12837"/>
                <a:gd name="T73" fmla="*/ 12515 h 12800"/>
                <a:gd name="T74" fmla="*/ 985 w 12837"/>
                <a:gd name="T75" fmla="*/ 9609 h 12800"/>
                <a:gd name="T76" fmla="*/ 3135 w 12837"/>
                <a:gd name="T77" fmla="*/ 8438 h 12800"/>
                <a:gd name="T78" fmla="*/ 4099 w 12837"/>
                <a:gd name="T79" fmla="*/ 10279 h 12800"/>
                <a:gd name="T80" fmla="*/ 4105 w 12837"/>
                <a:gd name="T81" fmla="*/ 12515 h 12800"/>
                <a:gd name="T82" fmla="*/ 598 w 12837"/>
                <a:gd name="T83" fmla="*/ 12266 h 12800"/>
                <a:gd name="T84" fmla="*/ 2520 w 12837"/>
                <a:gd name="T85" fmla="*/ 11209 h 12800"/>
                <a:gd name="T86" fmla="*/ 1605 w 12837"/>
                <a:gd name="T87" fmla="*/ 11209 h 12800"/>
                <a:gd name="T88" fmla="*/ 2062 w 12837"/>
                <a:gd name="T89" fmla="*/ 9491 h 12800"/>
                <a:gd name="T90" fmla="*/ 1676 w 12837"/>
                <a:gd name="T91" fmla="*/ 10735 h 12800"/>
                <a:gd name="T92" fmla="*/ 2448 w 12837"/>
                <a:gd name="T93" fmla="*/ 10735 h 12800"/>
                <a:gd name="T94" fmla="*/ 2062 w 12837"/>
                <a:gd name="T95" fmla="*/ 9491 h 12800"/>
                <a:gd name="T96" fmla="*/ 10509 w 12837"/>
                <a:gd name="T97" fmla="*/ 8380 h 12800"/>
                <a:gd name="T98" fmla="*/ 2329 w 12837"/>
                <a:gd name="T99" fmla="*/ 6002 h 12800"/>
                <a:gd name="T100" fmla="*/ 1796 w 12837"/>
                <a:gd name="T101" fmla="*/ 8380 h 12800"/>
                <a:gd name="T102" fmla="*/ 11042 w 12837"/>
                <a:gd name="T103" fmla="*/ 5468 h 12800"/>
                <a:gd name="T104" fmla="*/ 6152 w 12837"/>
                <a:gd name="T105" fmla="*/ 4176 h 12800"/>
                <a:gd name="T106" fmla="*/ 6685 w 12837"/>
                <a:gd name="T107" fmla="*/ 8380 h 12800"/>
                <a:gd name="T108" fmla="*/ 6152 w 12837"/>
                <a:gd name="T109" fmla="*/ 417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7" h="12800">
                  <a:moveTo>
                    <a:pt x="8480" y="3842"/>
                  </a:moveTo>
                  <a:lnTo>
                    <a:pt x="4357" y="3842"/>
                  </a:lnTo>
                  <a:lnTo>
                    <a:pt x="4376" y="3558"/>
                  </a:lnTo>
                  <a:cubicBezTo>
                    <a:pt x="4422" y="2863"/>
                    <a:pt x="4826" y="2242"/>
                    <a:pt x="5420" y="1907"/>
                  </a:cubicBezTo>
                  <a:cubicBezTo>
                    <a:pt x="5279" y="1704"/>
                    <a:pt x="5203" y="1463"/>
                    <a:pt x="5203" y="1215"/>
                  </a:cubicBezTo>
                  <a:cubicBezTo>
                    <a:pt x="5204" y="545"/>
                    <a:pt x="5748" y="1"/>
                    <a:pt x="6419" y="0"/>
                  </a:cubicBezTo>
                  <a:cubicBezTo>
                    <a:pt x="7090" y="1"/>
                    <a:pt x="7633" y="544"/>
                    <a:pt x="7634" y="1215"/>
                  </a:cubicBezTo>
                  <a:cubicBezTo>
                    <a:pt x="7634" y="1466"/>
                    <a:pt x="7557" y="1706"/>
                    <a:pt x="7417" y="1907"/>
                  </a:cubicBezTo>
                  <a:cubicBezTo>
                    <a:pt x="8011" y="2242"/>
                    <a:pt x="8415" y="2863"/>
                    <a:pt x="8462" y="3558"/>
                  </a:cubicBezTo>
                  <a:lnTo>
                    <a:pt x="8480" y="3842"/>
                  </a:lnTo>
                  <a:close/>
                  <a:moveTo>
                    <a:pt x="4955" y="3308"/>
                  </a:moveTo>
                  <a:lnTo>
                    <a:pt x="7883" y="3308"/>
                  </a:lnTo>
                  <a:cubicBezTo>
                    <a:pt x="7748" y="2808"/>
                    <a:pt x="7370" y="2409"/>
                    <a:pt x="6876" y="2250"/>
                  </a:cubicBezTo>
                  <a:lnTo>
                    <a:pt x="6419" y="2105"/>
                  </a:lnTo>
                  <a:lnTo>
                    <a:pt x="5961" y="2250"/>
                  </a:lnTo>
                  <a:cubicBezTo>
                    <a:pt x="5468" y="2409"/>
                    <a:pt x="5089" y="2808"/>
                    <a:pt x="4955" y="3308"/>
                  </a:cubicBezTo>
                  <a:close/>
                  <a:moveTo>
                    <a:pt x="6419" y="533"/>
                  </a:moveTo>
                  <a:cubicBezTo>
                    <a:pt x="6042" y="534"/>
                    <a:pt x="5737" y="839"/>
                    <a:pt x="5737" y="1215"/>
                  </a:cubicBezTo>
                  <a:cubicBezTo>
                    <a:pt x="5737" y="1439"/>
                    <a:pt x="5847" y="1649"/>
                    <a:pt x="6032" y="1776"/>
                  </a:cubicBezTo>
                  <a:lnTo>
                    <a:pt x="6419" y="2043"/>
                  </a:lnTo>
                  <a:lnTo>
                    <a:pt x="6805" y="1776"/>
                  </a:lnTo>
                  <a:cubicBezTo>
                    <a:pt x="6990" y="1649"/>
                    <a:pt x="7100" y="1440"/>
                    <a:pt x="7101" y="1215"/>
                  </a:cubicBezTo>
                  <a:cubicBezTo>
                    <a:pt x="7100" y="839"/>
                    <a:pt x="6795" y="534"/>
                    <a:pt x="6419" y="533"/>
                  </a:cubicBezTo>
                  <a:close/>
                  <a:moveTo>
                    <a:pt x="12837" y="12800"/>
                  </a:moveTo>
                  <a:lnTo>
                    <a:pt x="8713" y="12800"/>
                  </a:lnTo>
                  <a:lnTo>
                    <a:pt x="8732" y="12515"/>
                  </a:lnTo>
                  <a:cubicBezTo>
                    <a:pt x="8778" y="11821"/>
                    <a:pt x="9182" y="11199"/>
                    <a:pt x="9776" y="10865"/>
                  </a:cubicBezTo>
                  <a:cubicBezTo>
                    <a:pt x="9635" y="10662"/>
                    <a:pt x="9560" y="10421"/>
                    <a:pt x="9560" y="10173"/>
                  </a:cubicBezTo>
                  <a:cubicBezTo>
                    <a:pt x="9560" y="9502"/>
                    <a:pt x="10104" y="8958"/>
                    <a:pt x="10775" y="8957"/>
                  </a:cubicBezTo>
                  <a:cubicBezTo>
                    <a:pt x="11446" y="8958"/>
                    <a:pt x="11990" y="9502"/>
                    <a:pt x="11991" y="10173"/>
                  </a:cubicBezTo>
                  <a:cubicBezTo>
                    <a:pt x="11991" y="10424"/>
                    <a:pt x="11913" y="10665"/>
                    <a:pt x="11774" y="10866"/>
                  </a:cubicBezTo>
                  <a:cubicBezTo>
                    <a:pt x="12368" y="11200"/>
                    <a:pt x="12772" y="11821"/>
                    <a:pt x="12818" y="12516"/>
                  </a:cubicBezTo>
                  <a:lnTo>
                    <a:pt x="12837" y="12800"/>
                  </a:lnTo>
                  <a:close/>
                  <a:moveTo>
                    <a:pt x="9311" y="12266"/>
                  </a:moveTo>
                  <a:lnTo>
                    <a:pt x="12239" y="12266"/>
                  </a:lnTo>
                  <a:cubicBezTo>
                    <a:pt x="12105" y="11766"/>
                    <a:pt x="11726" y="11367"/>
                    <a:pt x="11233" y="11209"/>
                  </a:cubicBezTo>
                  <a:lnTo>
                    <a:pt x="10775" y="11064"/>
                  </a:lnTo>
                  <a:lnTo>
                    <a:pt x="10317" y="11209"/>
                  </a:lnTo>
                  <a:cubicBezTo>
                    <a:pt x="9824" y="11367"/>
                    <a:pt x="9445" y="11766"/>
                    <a:pt x="9311" y="12266"/>
                  </a:cubicBezTo>
                  <a:close/>
                  <a:moveTo>
                    <a:pt x="10775" y="9491"/>
                  </a:moveTo>
                  <a:cubicBezTo>
                    <a:pt x="10398" y="9491"/>
                    <a:pt x="10093" y="9797"/>
                    <a:pt x="10093" y="10173"/>
                  </a:cubicBezTo>
                  <a:cubicBezTo>
                    <a:pt x="10093" y="10397"/>
                    <a:pt x="10203" y="10608"/>
                    <a:pt x="10388" y="10735"/>
                  </a:cubicBezTo>
                  <a:lnTo>
                    <a:pt x="10774" y="11002"/>
                  </a:lnTo>
                  <a:lnTo>
                    <a:pt x="11161" y="10735"/>
                  </a:lnTo>
                  <a:cubicBezTo>
                    <a:pt x="11346" y="10608"/>
                    <a:pt x="11457" y="10398"/>
                    <a:pt x="11457" y="10173"/>
                  </a:cubicBezTo>
                  <a:cubicBezTo>
                    <a:pt x="11457" y="9797"/>
                    <a:pt x="11152" y="9491"/>
                    <a:pt x="10775" y="9491"/>
                  </a:cubicBezTo>
                  <a:close/>
                  <a:moveTo>
                    <a:pt x="8480" y="12800"/>
                  </a:moveTo>
                  <a:lnTo>
                    <a:pt x="4357" y="12800"/>
                  </a:lnTo>
                  <a:lnTo>
                    <a:pt x="4376" y="12515"/>
                  </a:lnTo>
                  <a:cubicBezTo>
                    <a:pt x="4422" y="11821"/>
                    <a:pt x="4826" y="11199"/>
                    <a:pt x="5420" y="10865"/>
                  </a:cubicBezTo>
                  <a:cubicBezTo>
                    <a:pt x="5279" y="10662"/>
                    <a:pt x="5203" y="10421"/>
                    <a:pt x="5203" y="10173"/>
                  </a:cubicBezTo>
                  <a:cubicBezTo>
                    <a:pt x="5204" y="9502"/>
                    <a:pt x="5748" y="8958"/>
                    <a:pt x="6419" y="8957"/>
                  </a:cubicBezTo>
                  <a:cubicBezTo>
                    <a:pt x="6661" y="8609"/>
                    <a:pt x="7068" y="8412"/>
                    <a:pt x="7492" y="8438"/>
                  </a:cubicBezTo>
                  <a:cubicBezTo>
                    <a:pt x="7916" y="8465"/>
                    <a:pt x="8295" y="8711"/>
                    <a:pt x="8493" y="9087"/>
                  </a:cubicBezTo>
                  <a:cubicBezTo>
                    <a:pt x="8690" y="9464"/>
                    <a:pt x="8676" y="9916"/>
                    <a:pt x="8456" y="10279"/>
                  </a:cubicBezTo>
                  <a:cubicBezTo>
                    <a:pt x="8236" y="10643"/>
                    <a:pt x="7842" y="10865"/>
                    <a:pt x="7417" y="10866"/>
                  </a:cubicBezTo>
                  <a:cubicBezTo>
                    <a:pt x="8011" y="11200"/>
                    <a:pt x="8415" y="11821"/>
                    <a:pt x="8462" y="12516"/>
                  </a:cubicBezTo>
                  <a:lnTo>
                    <a:pt x="8480" y="12800"/>
                  </a:lnTo>
                  <a:close/>
                  <a:moveTo>
                    <a:pt x="4955" y="12266"/>
                  </a:moveTo>
                  <a:lnTo>
                    <a:pt x="7883" y="12266"/>
                  </a:lnTo>
                  <a:cubicBezTo>
                    <a:pt x="7749" y="11766"/>
                    <a:pt x="7370" y="11367"/>
                    <a:pt x="6876" y="11209"/>
                  </a:cubicBezTo>
                  <a:lnTo>
                    <a:pt x="6419" y="11064"/>
                  </a:lnTo>
                  <a:lnTo>
                    <a:pt x="5961" y="11209"/>
                  </a:lnTo>
                  <a:cubicBezTo>
                    <a:pt x="5468" y="11367"/>
                    <a:pt x="5089" y="11766"/>
                    <a:pt x="4955" y="12266"/>
                  </a:cubicBezTo>
                  <a:close/>
                  <a:moveTo>
                    <a:pt x="6419" y="9491"/>
                  </a:moveTo>
                  <a:cubicBezTo>
                    <a:pt x="6042" y="9491"/>
                    <a:pt x="5737" y="9797"/>
                    <a:pt x="5737" y="10173"/>
                  </a:cubicBezTo>
                  <a:cubicBezTo>
                    <a:pt x="5737" y="10397"/>
                    <a:pt x="5847" y="10607"/>
                    <a:pt x="6032" y="10735"/>
                  </a:cubicBezTo>
                  <a:lnTo>
                    <a:pt x="6418" y="11002"/>
                  </a:lnTo>
                  <a:lnTo>
                    <a:pt x="6805" y="10735"/>
                  </a:lnTo>
                  <a:cubicBezTo>
                    <a:pt x="6990" y="10608"/>
                    <a:pt x="7100" y="10398"/>
                    <a:pt x="7101" y="10173"/>
                  </a:cubicBezTo>
                  <a:cubicBezTo>
                    <a:pt x="7101" y="9797"/>
                    <a:pt x="6795" y="9491"/>
                    <a:pt x="6419" y="9491"/>
                  </a:cubicBezTo>
                  <a:close/>
                  <a:moveTo>
                    <a:pt x="4124" y="12800"/>
                  </a:moveTo>
                  <a:lnTo>
                    <a:pt x="0" y="12800"/>
                  </a:lnTo>
                  <a:lnTo>
                    <a:pt x="19" y="12515"/>
                  </a:lnTo>
                  <a:cubicBezTo>
                    <a:pt x="65" y="11821"/>
                    <a:pt x="470" y="11199"/>
                    <a:pt x="1063" y="10865"/>
                  </a:cubicBezTo>
                  <a:cubicBezTo>
                    <a:pt x="805" y="10494"/>
                    <a:pt x="775" y="10010"/>
                    <a:pt x="985" y="9609"/>
                  </a:cubicBezTo>
                  <a:cubicBezTo>
                    <a:pt x="1194" y="9208"/>
                    <a:pt x="1610" y="8957"/>
                    <a:pt x="2062" y="8957"/>
                  </a:cubicBezTo>
                  <a:cubicBezTo>
                    <a:pt x="2305" y="8608"/>
                    <a:pt x="2712" y="8412"/>
                    <a:pt x="3135" y="8438"/>
                  </a:cubicBezTo>
                  <a:cubicBezTo>
                    <a:pt x="3559" y="8465"/>
                    <a:pt x="3939" y="8711"/>
                    <a:pt x="4136" y="9087"/>
                  </a:cubicBezTo>
                  <a:cubicBezTo>
                    <a:pt x="4333" y="9464"/>
                    <a:pt x="4319" y="9915"/>
                    <a:pt x="4099" y="10279"/>
                  </a:cubicBezTo>
                  <a:cubicBezTo>
                    <a:pt x="3879" y="10642"/>
                    <a:pt x="3485" y="10865"/>
                    <a:pt x="3061" y="10865"/>
                  </a:cubicBezTo>
                  <a:cubicBezTo>
                    <a:pt x="3655" y="11199"/>
                    <a:pt x="4059" y="11821"/>
                    <a:pt x="4105" y="12515"/>
                  </a:cubicBezTo>
                  <a:lnTo>
                    <a:pt x="4124" y="12800"/>
                  </a:lnTo>
                  <a:close/>
                  <a:moveTo>
                    <a:pt x="598" y="12266"/>
                  </a:moveTo>
                  <a:lnTo>
                    <a:pt x="3526" y="12266"/>
                  </a:lnTo>
                  <a:cubicBezTo>
                    <a:pt x="3392" y="11766"/>
                    <a:pt x="3013" y="11367"/>
                    <a:pt x="2520" y="11209"/>
                  </a:cubicBezTo>
                  <a:lnTo>
                    <a:pt x="2062" y="11064"/>
                  </a:lnTo>
                  <a:lnTo>
                    <a:pt x="1605" y="11209"/>
                  </a:lnTo>
                  <a:cubicBezTo>
                    <a:pt x="1111" y="11367"/>
                    <a:pt x="732" y="11766"/>
                    <a:pt x="598" y="12266"/>
                  </a:cubicBezTo>
                  <a:close/>
                  <a:moveTo>
                    <a:pt x="2062" y="9491"/>
                  </a:moveTo>
                  <a:cubicBezTo>
                    <a:pt x="1686" y="9491"/>
                    <a:pt x="1380" y="9797"/>
                    <a:pt x="1380" y="10173"/>
                  </a:cubicBezTo>
                  <a:cubicBezTo>
                    <a:pt x="1380" y="10397"/>
                    <a:pt x="1491" y="10608"/>
                    <a:pt x="1676" y="10735"/>
                  </a:cubicBezTo>
                  <a:lnTo>
                    <a:pt x="2062" y="11002"/>
                  </a:lnTo>
                  <a:lnTo>
                    <a:pt x="2448" y="10735"/>
                  </a:lnTo>
                  <a:cubicBezTo>
                    <a:pt x="2633" y="10608"/>
                    <a:pt x="2744" y="10398"/>
                    <a:pt x="2744" y="10173"/>
                  </a:cubicBezTo>
                  <a:cubicBezTo>
                    <a:pt x="2744" y="9797"/>
                    <a:pt x="2439" y="9491"/>
                    <a:pt x="2062" y="9491"/>
                  </a:cubicBezTo>
                  <a:close/>
                  <a:moveTo>
                    <a:pt x="11042" y="8380"/>
                  </a:moveTo>
                  <a:lnTo>
                    <a:pt x="10509" y="8380"/>
                  </a:lnTo>
                  <a:lnTo>
                    <a:pt x="10509" y="6002"/>
                  </a:lnTo>
                  <a:lnTo>
                    <a:pt x="2329" y="6002"/>
                  </a:lnTo>
                  <a:lnTo>
                    <a:pt x="2329" y="8380"/>
                  </a:lnTo>
                  <a:lnTo>
                    <a:pt x="1796" y="8380"/>
                  </a:lnTo>
                  <a:lnTo>
                    <a:pt x="1796" y="5468"/>
                  </a:lnTo>
                  <a:lnTo>
                    <a:pt x="11042" y="5468"/>
                  </a:lnTo>
                  <a:lnTo>
                    <a:pt x="11042" y="8380"/>
                  </a:lnTo>
                  <a:close/>
                  <a:moveTo>
                    <a:pt x="6152" y="4176"/>
                  </a:moveTo>
                  <a:lnTo>
                    <a:pt x="6685" y="4176"/>
                  </a:lnTo>
                  <a:lnTo>
                    <a:pt x="6685" y="8380"/>
                  </a:lnTo>
                  <a:lnTo>
                    <a:pt x="6152" y="8380"/>
                  </a:lnTo>
                  <a:lnTo>
                    <a:pt x="6152" y="4176"/>
                  </a:lnTo>
                  <a:close/>
                </a:path>
              </a:pathLst>
            </a:custGeom>
            <a:solidFill>
              <a:schemeClr val="bg1"/>
            </a:solidFill>
            <a:ln>
              <a:noFill/>
            </a:ln>
          </p:spPr>
        </p:sp>
      </p:grpSp>
      <p:grpSp>
        <p:nvGrpSpPr>
          <p:cNvPr id="35" name="组合 34"/>
          <p:cNvGrpSpPr/>
          <p:nvPr/>
        </p:nvGrpSpPr>
        <p:grpSpPr>
          <a:xfrm>
            <a:off x="3576364" y="-5010"/>
            <a:ext cx="5653405" cy="1419860"/>
            <a:chOff x="222929" y="816045"/>
            <a:chExt cx="5653405" cy="1419860"/>
          </a:xfrm>
        </p:grpSpPr>
        <p:sp>
          <p:nvSpPr>
            <p:cNvPr id="15" name="矩形 14"/>
            <p:cNvSpPr/>
            <p:nvPr/>
          </p:nvSpPr>
          <p:spPr>
            <a:xfrm rot="21114153">
              <a:off x="843324" y="975430"/>
              <a:ext cx="1487170" cy="117919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2929" y="816045"/>
              <a:ext cx="5653405" cy="1419860"/>
            </a:xfrm>
            <a:prstGeom prst="rect">
              <a:avLst/>
            </a:prstGeom>
            <a:noFill/>
          </p:spPr>
          <p:txBody>
            <a:bodyPr wrap="square">
              <a:spAutoFit/>
            </a:bodyPr>
            <a:lstStyle/>
            <a:p>
              <a:pPr>
                <a:lnSpc>
                  <a:spcPct val="120000"/>
                </a:lnSpc>
              </a:pP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Tec</a:t>
              </a:r>
              <a:r>
                <a:rPr lang="en-US" altLang="zh-CN" sz="3600" spc="300" dirty="0">
                  <a:solidFill>
                    <a:srgbClr val="FFFFFF"/>
                  </a:solidFill>
                  <a:latin typeface="思源黑体 CN Bold" panose="020B0800000000000000" pitchFamily="34" charset="-122"/>
                  <a:ea typeface="思源黑体 CN Bold" panose="020B0800000000000000" pitchFamily="34" charset="-122"/>
                  <a:sym typeface="+mn-ea"/>
                </a:rPr>
                <a:t>hni</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cal</a:t>
              </a:r>
              <a:r>
                <a:rPr lang="en-US" altLang="zh-CN" sz="3600" spc="300" dirty="0">
                  <a:latin typeface="思源黑体 CN Bold" panose="020B0800000000000000" pitchFamily="34" charset="-122"/>
                  <a:ea typeface="思源黑体 CN Bold" panose="020B0800000000000000" pitchFamily="34" charset="-122"/>
                  <a:sym typeface="+mn-ea"/>
                </a:rPr>
                <a:t> </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ar</a:t>
              </a:r>
              <a:r>
                <a:rPr lang="en-US" altLang="zh-CN" sz="3600" spc="300" dirty="0">
                  <a:solidFill>
                    <a:srgbClr val="FFFFFF"/>
                  </a:solidFill>
                  <a:latin typeface="思源黑体 CN Bold" panose="020B0800000000000000" pitchFamily="34" charset="-122"/>
                  <a:ea typeface="思源黑体 CN Bold" panose="020B0800000000000000" pitchFamily="34" charset="-122"/>
                  <a:sym typeface="+mn-ea"/>
                </a:rPr>
                <a:t>chi</a:t>
              </a:r>
              <a:r>
                <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rPr>
                <a:t>tecture</a:t>
              </a:r>
              <a:endParaRPr lang="en-US" altLang="zh-CN" sz="3600" spc="300" dirty="0">
                <a:solidFill>
                  <a:srgbClr val="245F5E"/>
                </a:solidFill>
                <a:latin typeface="思源黑体 CN Bold" panose="020B0800000000000000" pitchFamily="34" charset="-122"/>
                <a:ea typeface="思源黑体 CN Bold" panose="020B0800000000000000" pitchFamily="34" charset="-122"/>
                <a:sym typeface="+mn-ea"/>
              </a:endParaRPr>
            </a:p>
          </p:txBody>
        </p:sp>
      </p:grpSp>
      <p:grpSp>
        <p:nvGrpSpPr>
          <p:cNvPr id="36" name="组合 35"/>
          <p:cNvGrpSpPr/>
          <p:nvPr/>
        </p:nvGrpSpPr>
        <p:grpSpPr>
          <a:xfrm>
            <a:off x="-12" y="983112"/>
            <a:ext cx="1998433" cy="446273"/>
            <a:chOff x="539738" y="2982727"/>
            <a:chExt cx="1998433" cy="446273"/>
          </a:xfrm>
        </p:grpSpPr>
        <p:sp>
          <p:nvSpPr>
            <p:cNvPr id="18" name="矩形 17"/>
            <p:cNvSpPr/>
            <p:nvPr/>
          </p:nvSpPr>
          <p:spPr>
            <a:xfrm>
              <a:off x="539738" y="2982727"/>
              <a:ext cx="1998433" cy="446273"/>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1607-6151368"/>
            <p:cNvSpPr/>
            <p:nvPr/>
          </p:nvSpPr>
          <p:spPr>
            <a:xfrm>
              <a:off x="2132318" y="3059115"/>
              <a:ext cx="293498" cy="293496"/>
            </a:xfrm>
            <a:custGeom>
              <a:avLst/>
              <a:gdLst>
                <a:gd name="T0" fmla="*/ 9510 w 12800"/>
                <a:gd name="T1" fmla="*/ 7200 h 12800"/>
                <a:gd name="T2" fmla="*/ 4800 w 12800"/>
                <a:gd name="T3" fmla="*/ 11648 h 12800"/>
                <a:gd name="T4" fmla="*/ 5872 w 12800"/>
                <a:gd name="T5" fmla="*/ 12800 h 12800"/>
                <a:gd name="T6" fmla="*/ 12800 w 12800"/>
                <a:gd name="T7" fmla="*/ 6442 h 12800"/>
                <a:gd name="T8" fmla="*/ 5926 w 12800"/>
                <a:gd name="T9" fmla="*/ 0 h 12800"/>
                <a:gd name="T10" fmla="*/ 4800 w 12800"/>
                <a:gd name="T11" fmla="*/ 1236 h 12800"/>
                <a:gd name="T12" fmla="*/ 9420 w 12800"/>
                <a:gd name="T13" fmla="*/ 5600 h 12800"/>
                <a:gd name="T14" fmla="*/ 0 w 12800"/>
                <a:gd name="T15" fmla="*/ 5600 h 12800"/>
                <a:gd name="T16" fmla="*/ 0 w 12800"/>
                <a:gd name="T17" fmla="*/ 7200 h 12800"/>
                <a:gd name="T18" fmla="*/ 9510 w 12800"/>
                <a:gd name="T19" fmla="*/ 7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00" h="12800">
                  <a:moveTo>
                    <a:pt x="9510" y="7200"/>
                  </a:moveTo>
                  <a:lnTo>
                    <a:pt x="4800" y="11648"/>
                  </a:lnTo>
                  <a:lnTo>
                    <a:pt x="5872" y="12800"/>
                  </a:lnTo>
                  <a:lnTo>
                    <a:pt x="12800" y="6442"/>
                  </a:lnTo>
                  <a:lnTo>
                    <a:pt x="5926" y="0"/>
                  </a:lnTo>
                  <a:lnTo>
                    <a:pt x="4800" y="1236"/>
                  </a:lnTo>
                  <a:lnTo>
                    <a:pt x="9420" y="5600"/>
                  </a:lnTo>
                  <a:lnTo>
                    <a:pt x="0" y="5600"/>
                  </a:lnTo>
                  <a:lnTo>
                    <a:pt x="0" y="7200"/>
                  </a:lnTo>
                  <a:lnTo>
                    <a:pt x="9510" y="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p:cNvSpPr txBox="1"/>
            <p:nvPr/>
          </p:nvSpPr>
          <p:spPr>
            <a:xfrm>
              <a:off x="567083" y="3011037"/>
              <a:ext cx="1920288" cy="369332"/>
            </a:xfrm>
            <a:prstGeom prst="rect">
              <a:avLst/>
            </a:prstGeom>
            <a:noFill/>
          </p:spPr>
          <p:txBody>
            <a:bodyPr wrap="square">
              <a:spAutoFit/>
            </a:bodyPr>
            <a:lstStyle/>
            <a:p>
              <a:r>
                <a:rPr lang="en-US" altLang="zh-CN" dirty="0">
                  <a:solidFill>
                    <a:schemeClr val="bg1"/>
                  </a:solidFill>
                </a:rPr>
                <a:t>SHOW CASES</a:t>
              </a:r>
              <a:endParaRPr lang="zh-CN" altLang="en-US" dirty="0">
                <a:solidFill>
                  <a:schemeClr val="bg1"/>
                </a:solidFill>
              </a:endParaRPr>
            </a:p>
          </p:txBody>
        </p:sp>
      </p:grpSp>
      <p:pic>
        <p:nvPicPr>
          <p:cNvPr id="2" name="图片 1" descr="截屏2023-02-13 17.59.59"/>
          <p:cNvPicPr>
            <a:picLocks noChangeAspect="1"/>
          </p:cNvPicPr>
          <p:nvPr/>
        </p:nvPicPr>
        <p:blipFill>
          <a:blip r:embed="rId1"/>
          <a:stretch>
            <a:fillRect/>
          </a:stretch>
        </p:blipFill>
        <p:spPr>
          <a:xfrm>
            <a:off x="787400" y="0"/>
            <a:ext cx="2368550" cy="982980"/>
          </a:xfrm>
          <a:prstGeom prst="rect">
            <a:avLst/>
          </a:prstGeom>
        </p:spPr>
      </p:pic>
      <p:pic>
        <p:nvPicPr>
          <p:cNvPr id="10" name="图片 9" descr="截屏2023-02-13 23.03.20"/>
          <p:cNvPicPr>
            <a:picLocks noChangeAspect="1"/>
          </p:cNvPicPr>
          <p:nvPr/>
        </p:nvPicPr>
        <p:blipFill>
          <a:blip r:embed="rId2"/>
          <a:stretch>
            <a:fillRect/>
          </a:stretch>
        </p:blipFill>
        <p:spPr>
          <a:xfrm>
            <a:off x="6538595" y="3487420"/>
            <a:ext cx="2990850" cy="375920"/>
          </a:xfrm>
          <a:prstGeom prst="rect">
            <a:avLst/>
          </a:prstGeom>
        </p:spPr>
      </p:pic>
      <p:pic>
        <p:nvPicPr>
          <p:cNvPr id="3" name="图片 2" descr="截屏2023-02-13 23.03.37"/>
          <p:cNvPicPr>
            <a:picLocks noChangeAspect="1"/>
          </p:cNvPicPr>
          <p:nvPr/>
        </p:nvPicPr>
        <p:blipFill>
          <a:blip r:embed="rId3"/>
          <a:stretch>
            <a:fillRect/>
          </a:stretch>
        </p:blipFill>
        <p:spPr>
          <a:xfrm>
            <a:off x="0" y="1433195"/>
            <a:ext cx="10262870" cy="3362325"/>
          </a:xfrm>
          <a:prstGeom prst="rect">
            <a:avLst/>
          </a:prstGeom>
        </p:spPr>
      </p:pic>
      <p:pic>
        <p:nvPicPr>
          <p:cNvPr id="6" name="图片 5" descr="截屏2023-02-13 23.03.45"/>
          <p:cNvPicPr>
            <a:picLocks noChangeAspect="1"/>
          </p:cNvPicPr>
          <p:nvPr/>
        </p:nvPicPr>
        <p:blipFill>
          <a:blip r:embed="rId4"/>
          <a:stretch>
            <a:fillRect/>
          </a:stretch>
        </p:blipFill>
        <p:spPr>
          <a:xfrm>
            <a:off x="5297170" y="4502785"/>
            <a:ext cx="5473700" cy="2387600"/>
          </a:xfrm>
          <a:prstGeom prst="rect">
            <a:avLst/>
          </a:prstGeom>
        </p:spPr>
      </p:pic>
      <p:pic>
        <p:nvPicPr>
          <p:cNvPr id="64" name="图片 63"/>
          <p:cNvPicPr>
            <a:picLocks noChangeAspect="1"/>
          </p:cNvPicPr>
          <p:nvPr/>
        </p:nvPicPr>
        <p:blipFill>
          <a:blip r:embed="rId5"/>
          <a:stretch>
            <a:fillRect/>
          </a:stretch>
        </p:blipFill>
        <p:spPr>
          <a:xfrm>
            <a:off x="850773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9150156" cy="4518170"/>
            <a:chOff x="0" y="0"/>
            <a:chExt cx="9150156" cy="4518170"/>
          </a:xfrm>
        </p:grpSpPr>
        <p:grpSp>
          <p:nvGrpSpPr>
            <p:cNvPr id="2" name="组合 1"/>
            <p:cNvGrpSpPr/>
            <p:nvPr/>
          </p:nvGrpSpPr>
          <p:grpSpPr>
            <a:xfrm>
              <a:off x="3041843" y="1773643"/>
              <a:ext cx="6108313" cy="1200329"/>
              <a:chOff x="3114414" y="1786835"/>
              <a:chExt cx="6108313" cy="1200329"/>
            </a:xfrm>
          </p:grpSpPr>
          <p:sp>
            <p:nvSpPr>
              <p:cNvPr id="22" name="矩形 21"/>
              <p:cNvSpPr/>
              <p:nvPr/>
            </p:nvSpPr>
            <p:spPr>
              <a:xfrm rot="20637878">
                <a:off x="7514728" y="1978804"/>
                <a:ext cx="816390" cy="816390"/>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28417">
                <a:off x="3907760" y="1960086"/>
                <a:ext cx="853826" cy="85382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14414" y="1786835"/>
                <a:ext cx="838691" cy="1200329"/>
              </a:xfrm>
              <a:prstGeom prst="rect">
                <a:avLst/>
              </a:prstGeom>
              <a:noFill/>
            </p:spPr>
            <p:txBody>
              <a:bodyPr wrap="none" rtlCol="0">
                <a:spAutoFit/>
              </a:bodyPr>
              <a:lstStyle/>
              <a:p>
                <a:r>
                  <a:rPr kumimoji="0" lang="en-US" altLang="zh-CN" sz="7200" b="0" i="0" u="none" strike="noStrike" kern="1200" cap="none" spc="60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T</a:t>
                </a:r>
                <a:endParaRPr lang="zh-CN" altLang="en-US" sz="7200" spc="600" dirty="0">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3921950" y="1786835"/>
                <a:ext cx="960519" cy="1200329"/>
              </a:xfrm>
              <a:prstGeom prst="rect">
                <a:avLst/>
              </a:prstGeom>
              <a:noFill/>
            </p:spPr>
            <p:txBody>
              <a:bodyPr wrap="none" rtlCol="0">
                <a:spAutoFit/>
              </a:bodyPr>
              <a:lstStyle/>
              <a:p>
                <a:r>
                  <a:rPr lang="en-US" altLang="zh-CN" sz="7200" spc="600" dirty="0">
                    <a:solidFill>
                      <a:schemeClr val="bg1"/>
                    </a:solidFill>
                    <a:latin typeface="思源黑体 CN Bold" panose="020B0800000000000000" pitchFamily="34" charset="-122"/>
                    <a:ea typeface="思源黑体 CN Bold" panose="020B0800000000000000" pitchFamily="34" charset="-122"/>
                  </a:rPr>
                  <a:t>H</a:t>
                </a:r>
                <a:endParaRPr lang="zh-CN" altLang="en-US" sz="7200" spc="600" dirty="0">
                  <a:solidFill>
                    <a:schemeClr val="bg1"/>
                  </a:solidFill>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4669685" y="1786835"/>
                <a:ext cx="853119" cy="1200329"/>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A</a:t>
                </a:r>
                <a:endParaRPr lang="zh-CN" altLang="en-US" sz="7200" spc="600" dirty="0">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5236708" y="1786835"/>
                <a:ext cx="952505" cy="1200329"/>
              </a:xfrm>
              <a:prstGeom prst="rect">
                <a:avLst/>
              </a:prstGeom>
              <a:noFill/>
            </p:spPr>
            <p:txBody>
              <a:bodyPr wrap="none" rtlCol="0">
                <a:spAutoFit/>
              </a:bodyPr>
              <a:lstStyle/>
              <a:p>
                <a:r>
                  <a:rPr lang="en-US" altLang="zh-CN" sz="7200" spc="600">
                    <a:latin typeface="思源黑体 CN Bold" panose="020B0800000000000000" pitchFamily="34" charset="-122"/>
                    <a:ea typeface="思源黑体 CN Bold" panose="020B0800000000000000" pitchFamily="34" charset="-122"/>
                  </a:rPr>
                  <a:t>N</a:t>
                </a:r>
                <a:endParaRPr lang="zh-CN" altLang="en-US" sz="7200" spc="600" dirty="0">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5903117" y="1786835"/>
                <a:ext cx="920445" cy="1200329"/>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K</a:t>
                </a:r>
                <a:endParaRPr lang="zh-CN" altLang="en-US" sz="7200" spc="600" dirty="0">
                  <a:latin typeface="思源黑体 CN Bold" panose="020B0800000000000000" pitchFamily="34" charset="-122"/>
                  <a:ea typeface="思源黑体 CN Bold" panose="020B0800000000000000" pitchFamily="34" charset="-122"/>
                </a:endParaRPr>
              </a:p>
            </p:txBody>
          </p:sp>
          <p:sp>
            <p:nvSpPr>
              <p:cNvPr id="16" name="文本框 15"/>
              <p:cNvSpPr txBox="1"/>
              <p:nvPr/>
            </p:nvSpPr>
            <p:spPr>
              <a:xfrm>
                <a:off x="6315755" y="2002279"/>
                <a:ext cx="184731" cy="769441"/>
              </a:xfrm>
              <a:prstGeom prst="rect">
                <a:avLst/>
              </a:prstGeom>
              <a:noFill/>
            </p:spPr>
            <p:txBody>
              <a:bodyPr wrap="none" rtlCol="0">
                <a:spAutoFit/>
              </a:bodyPr>
              <a:lstStyle/>
              <a:p>
                <a:endParaRPr lang="zh-CN" altLang="en-US" sz="4400" spc="600" dirty="0">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6770284" y="1786835"/>
                <a:ext cx="793807" cy="1200329"/>
              </a:xfrm>
              <a:prstGeom prst="rect">
                <a:avLst/>
              </a:prstGeom>
              <a:noFill/>
            </p:spPr>
            <p:txBody>
              <a:bodyPr wrap="none" rtlCol="0">
                <a:spAutoFit/>
              </a:bodyPr>
              <a:lstStyle/>
              <a:p>
                <a:r>
                  <a:rPr kumimoji="0" lang="en-US" altLang="zh-CN" sz="7200" b="0" i="0" u="none" strike="noStrike" kern="1200" cap="none" spc="60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Y</a:t>
                </a:r>
                <a:endParaRPr lang="zh-CN" altLang="en-US" sz="7200" spc="600" dirty="0">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7447387" y="1786835"/>
                <a:ext cx="973343" cy="1200329"/>
              </a:xfrm>
              <a:prstGeom prst="rect">
                <a:avLst/>
              </a:prstGeom>
              <a:noFill/>
            </p:spPr>
            <p:txBody>
              <a:bodyPr wrap="none" rtlCol="0">
                <a:spAutoFit/>
              </a:bodyPr>
              <a:lstStyle/>
              <a:p>
                <a:r>
                  <a:rPr kumimoji="0" lang="en-US" altLang="zh-CN" sz="7200" b="0" i="0" u="none" strike="noStrike" kern="1200" cap="none" spc="60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O</a:t>
                </a:r>
                <a:endParaRPr lang="zh-CN" altLang="en-US" sz="7200" spc="600" dirty="0">
                  <a:solidFill>
                    <a:schemeClr val="bg1"/>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8270222" y="1786835"/>
                <a:ext cx="952505" cy="1200329"/>
              </a:xfrm>
              <a:prstGeom prst="rect">
                <a:avLst/>
              </a:prstGeom>
              <a:noFill/>
            </p:spPr>
            <p:txBody>
              <a:bodyPr wrap="none" rtlCol="0">
                <a:spAutoFit/>
              </a:bodyPr>
              <a:lstStyle/>
              <a:p>
                <a:r>
                  <a:rPr lang="en-US" altLang="zh-CN" sz="7200" spc="600" dirty="0">
                    <a:latin typeface="思源黑体 CN Bold" panose="020B0800000000000000" pitchFamily="34" charset="-122"/>
                    <a:ea typeface="思源黑体 CN Bold" panose="020B0800000000000000" pitchFamily="34" charset="-122"/>
                  </a:rPr>
                  <a:t>U</a:t>
                </a:r>
                <a:endParaRPr lang="zh-CN" altLang="en-US" sz="7200" spc="600" dirty="0">
                  <a:latin typeface="思源黑体 CN Bold" panose="020B0800000000000000" pitchFamily="34" charset="-122"/>
                  <a:ea typeface="思源黑体 CN Bold" panose="020B0800000000000000" pitchFamily="34" charset="-122"/>
                </a:endParaRPr>
              </a:p>
            </p:txBody>
          </p:sp>
        </p:grpSp>
        <p:sp>
          <p:nvSpPr>
            <p:cNvPr id="28" name="文本框 27"/>
            <p:cNvSpPr txBox="1"/>
            <p:nvPr/>
          </p:nvSpPr>
          <p:spPr>
            <a:xfrm>
              <a:off x="5465059" y="3059668"/>
              <a:ext cx="1261884" cy="369332"/>
            </a:xfrm>
            <a:prstGeom prst="rect">
              <a:avLst/>
            </a:prstGeom>
            <a:noFill/>
          </p:spPr>
          <p:txBody>
            <a:bodyPr wrap="none" rtlCol="0">
              <a:spAutoFit/>
            </a:bodyPr>
            <a:lstStyle/>
            <a:p>
              <a:pPr algn="ctr"/>
              <a:r>
                <a:rPr lang="zh-CN" altLang="en-US" spc="300" dirty="0">
                  <a:latin typeface="思源黑体 CN Bold" panose="020B0800000000000000" pitchFamily="34" charset="-122"/>
                  <a:ea typeface="思源黑体 CN Bold" panose="020B0800000000000000" pitchFamily="34" charset="-122"/>
                </a:rPr>
                <a:t>感谢聆听</a:t>
              </a:r>
              <a:endParaRPr lang="zh-CN" altLang="en-US" spc="300" dirty="0">
                <a:latin typeface="思源黑体 CN Bold" panose="020B0800000000000000" pitchFamily="34" charset="-122"/>
                <a:ea typeface="思源黑体 CN Bold" panose="020B0800000000000000" pitchFamily="34" charset="-122"/>
              </a:endParaRPr>
            </a:p>
          </p:txBody>
        </p:sp>
        <p:sp>
          <p:nvSpPr>
            <p:cNvPr id="32" name="文本框 31"/>
            <p:cNvSpPr txBox="1"/>
            <p:nvPr/>
          </p:nvSpPr>
          <p:spPr>
            <a:xfrm>
              <a:off x="4140510" y="3542175"/>
              <a:ext cx="3692094" cy="975995"/>
            </a:xfrm>
            <a:prstGeom prst="rect">
              <a:avLst/>
            </a:prstGeom>
            <a:noFill/>
          </p:spPr>
          <p:txBody>
            <a:bodyPr wrap="square">
              <a:spAutoFit/>
            </a:bodyPr>
            <a:lstStyle/>
            <a:p>
              <a:pPr algn="ctr">
                <a:lnSpc>
                  <a:spcPct val="120000"/>
                </a:lnSpc>
              </a:pPr>
              <a:r>
                <a:rPr lang="zh-CN" altLang="en-US" sz="1200" dirty="0">
                  <a:solidFill>
                    <a:srgbClr val="6AA48B"/>
                  </a:solidFill>
                  <a:latin typeface="思源黑体 CN Light" panose="020B0300000000000000" pitchFamily="34" charset="-122"/>
                  <a:ea typeface="思源黑体 CN Light" panose="020B0300000000000000" pitchFamily="34" charset="-122"/>
                </a:rPr>
                <a:t>小组报告</a:t>
              </a:r>
              <a:endParaRPr lang="zh-CN" altLang="en-US" sz="1200" dirty="0">
                <a:solidFill>
                  <a:srgbClr val="6AA48B"/>
                </a:solidFill>
                <a:latin typeface="思源黑体 CN Light" panose="020B0300000000000000" pitchFamily="34" charset="-122"/>
                <a:ea typeface="思源黑体 CN Light" panose="020B0300000000000000" pitchFamily="34" charset="-122"/>
              </a:endParaRPr>
            </a:p>
            <a:p>
              <a:pPr algn="ctr">
                <a:lnSpc>
                  <a:spcPct val="120000"/>
                </a:lnSpc>
              </a:pPr>
              <a:r>
                <a:rPr lang="zh-CN" altLang="en-US" sz="1200" dirty="0">
                  <a:solidFill>
                    <a:srgbClr val="6AA48B"/>
                  </a:solidFill>
                  <a:latin typeface="思源黑体 CN Light" panose="020B0300000000000000" pitchFamily="34" charset="-122"/>
                  <a:ea typeface="思源黑体 CN Light" panose="020B0300000000000000" pitchFamily="34" charset="-122"/>
                  <a:sym typeface="+mn-ea"/>
                </a:rPr>
                <a:t>张亦弛，顾岩，叶时妤</a:t>
              </a:r>
              <a:endParaRPr lang="zh-CN" altLang="en-US" sz="1200" dirty="0">
                <a:solidFill>
                  <a:srgbClr val="6AA48B"/>
                </a:solidFill>
                <a:latin typeface="思源黑体 CN Light" panose="020B0300000000000000" pitchFamily="34" charset="-122"/>
                <a:ea typeface="思源黑体 CN Light" panose="020B0300000000000000" pitchFamily="34" charset="-122"/>
              </a:endParaRPr>
            </a:p>
            <a:p>
              <a:pPr algn="ctr">
                <a:lnSpc>
                  <a:spcPct val="120000"/>
                </a:lnSpc>
              </a:pPr>
              <a:endParaRPr lang="zh-CN" altLang="en-US" sz="1200" dirty="0">
                <a:solidFill>
                  <a:srgbClr val="6AA48B"/>
                </a:solidFill>
                <a:latin typeface="思源黑体 CN Light" panose="020B0300000000000000" pitchFamily="34" charset="-122"/>
                <a:ea typeface="思源黑体 CN Light" panose="020B0300000000000000" pitchFamily="34" charset="-122"/>
              </a:endParaRPr>
            </a:p>
            <a:p>
              <a:pPr algn="ctr">
                <a:lnSpc>
                  <a:spcPct val="120000"/>
                </a:lnSpc>
              </a:pPr>
              <a:endParaRPr lang="zh-CN" altLang="en-US" sz="1200" dirty="0">
                <a:solidFill>
                  <a:srgbClr val="6AA48B"/>
                </a:solidFill>
                <a:latin typeface="思源黑体 CN Light" panose="020B0300000000000000" pitchFamily="34" charset="-122"/>
                <a:ea typeface="思源黑体 CN Light" panose="020B0300000000000000" pitchFamily="34" charset="-122"/>
              </a:endParaRPr>
            </a:p>
          </p:txBody>
        </p:sp>
        <p:grpSp>
          <p:nvGrpSpPr>
            <p:cNvPr id="3" name="组合 2"/>
            <p:cNvGrpSpPr/>
            <p:nvPr/>
          </p:nvGrpSpPr>
          <p:grpSpPr>
            <a:xfrm>
              <a:off x="0" y="0"/>
              <a:ext cx="986155" cy="982345"/>
              <a:chOff x="0" y="0"/>
              <a:chExt cx="986155" cy="982345"/>
            </a:xfrm>
          </p:grpSpPr>
          <p:sp>
            <p:nvSpPr>
              <p:cNvPr id="33" name="矩形 32"/>
              <p:cNvSpPr/>
              <p:nvPr/>
            </p:nvSpPr>
            <p:spPr>
              <a:xfrm>
                <a:off x="0" y="0"/>
                <a:ext cx="876300" cy="982345"/>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92405" y="199390"/>
                <a:ext cx="793750" cy="460375"/>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13</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grpSp>
      </p:grpSp>
      <p:pic>
        <p:nvPicPr>
          <p:cNvPr id="5" name="图片 4" descr="截屏2023-02-13 17.59.59"/>
          <p:cNvPicPr>
            <a:picLocks noChangeAspect="1"/>
          </p:cNvPicPr>
          <p:nvPr/>
        </p:nvPicPr>
        <p:blipFill>
          <a:blip r:embed="rId1"/>
          <a:stretch>
            <a:fillRect/>
          </a:stretch>
        </p:blipFill>
        <p:spPr>
          <a:xfrm>
            <a:off x="855980" y="0"/>
            <a:ext cx="2368550" cy="982980"/>
          </a:xfrm>
          <a:prstGeom prst="rect">
            <a:avLst/>
          </a:prstGeom>
        </p:spPr>
      </p:pic>
      <p:pic>
        <p:nvPicPr>
          <p:cNvPr id="64" name="图片 63"/>
          <p:cNvPicPr>
            <a:picLocks noChangeAspect="1"/>
          </p:cNvPicPr>
          <p:nvPr/>
        </p:nvPicPr>
        <p:blipFill>
          <a:blip r:embed="rId2"/>
          <a:stretch>
            <a:fillRect/>
          </a:stretch>
        </p:blipFill>
        <p:spPr>
          <a:xfrm>
            <a:off x="853440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3a4d8242980573d777097ff88c02c51f"/>
          <p:cNvPicPr>
            <a:picLocks noChangeAspect="1"/>
          </p:cNvPicPr>
          <p:nvPr/>
        </p:nvPicPr>
        <p:blipFill>
          <a:blip r:embed="rId1"/>
          <a:stretch>
            <a:fillRect/>
          </a:stretch>
        </p:blipFill>
        <p:spPr>
          <a:xfrm>
            <a:off x="7562850" y="1042035"/>
            <a:ext cx="3549650" cy="4938395"/>
          </a:xfrm>
          <a:prstGeom prst="rect">
            <a:avLst/>
          </a:prstGeom>
          <a:ln w="57150">
            <a:solidFill>
              <a:srgbClr val="53BEBE"/>
            </a:solidFill>
          </a:ln>
          <a:effectLst>
            <a:outerShdw blurRad="50800" dist="38100" dir="5400000" algn="t" rotWithShape="0">
              <a:prstClr val="black">
                <a:alpha val="40000"/>
              </a:prstClr>
            </a:outerShdw>
          </a:effectLst>
        </p:spPr>
      </p:pic>
      <p:grpSp>
        <p:nvGrpSpPr>
          <p:cNvPr id="2" name="组合 1"/>
          <p:cNvGrpSpPr/>
          <p:nvPr/>
        </p:nvGrpSpPr>
        <p:grpSpPr>
          <a:xfrm>
            <a:off x="0" y="0"/>
            <a:ext cx="950595" cy="982345"/>
            <a:chOff x="0" y="0"/>
            <a:chExt cx="622300" cy="622300"/>
          </a:xfrm>
        </p:grpSpPr>
        <p:sp>
          <p:nvSpPr>
            <p:cNvPr id="4" name="矩形 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62" y="126484"/>
              <a:ext cx="457176" cy="33066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02</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2" name="组合 21"/>
          <p:cNvGrpSpPr/>
          <p:nvPr/>
        </p:nvGrpSpPr>
        <p:grpSpPr>
          <a:xfrm>
            <a:off x="7239453" y="864051"/>
            <a:ext cx="684896" cy="684896"/>
            <a:chOff x="7239453" y="864051"/>
            <a:chExt cx="684896" cy="684896"/>
          </a:xfrm>
        </p:grpSpPr>
        <p:sp>
          <p:nvSpPr>
            <p:cNvPr id="8" name="矩形 7"/>
            <p:cNvSpPr/>
            <p:nvPr/>
          </p:nvSpPr>
          <p:spPr>
            <a:xfrm rot="1507061">
              <a:off x="7239453" y="864051"/>
              <a:ext cx="684896" cy="684896"/>
            </a:xfrm>
            <a:prstGeom prst="rect">
              <a:avLst/>
            </a:prstGeom>
            <a:solidFill>
              <a:srgbClr val="53BEBE"/>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workers-team_50603"/>
            <p:cNvSpPr/>
            <p:nvPr/>
          </p:nvSpPr>
          <p:spPr>
            <a:xfrm>
              <a:off x="7424739" y="1040062"/>
              <a:ext cx="314324" cy="332874"/>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组合 2"/>
          <p:cNvGrpSpPr/>
          <p:nvPr/>
        </p:nvGrpSpPr>
        <p:grpSpPr>
          <a:xfrm>
            <a:off x="489585" y="1661570"/>
            <a:ext cx="6635750" cy="570684"/>
            <a:chOff x="61595" y="2076860"/>
            <a:chExt cx="6635750" cy="570684"/>
          </a:xfrm>
        </p:grpSpPr>
        <p:sp>
          <p:nvSpPr>
            <p:cNvPr id="13" name="矩形 12"/>
            <p:cNvSpPr/>
            <p:nvPr/>
          </p:nvSpPr>
          <p:spPr>
            <a:xfrm rot="20857509">
              <a:off x="2440361" y="2076860"/>
              <a:ext cx="848533" cy="570684"/>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文本框 11"/>
            <p:cNvSpPr txBox="1"/>
            <p:nvPr/>
          </p:nvSpPr>
          <p:spPr>
            <a:xfrm>
              <a:off x="61595" y="2101347"/>
              <a:ext cx="6635750" cy="521970"/>
            </a:xfrm>
            <a:prstGeom prst="rect">
              <a:avLst/>
            </a:prstGeom>
            <a:noFill/>
          </p:spPr>
          <p:txBody>
            <a:bodyPr wrap="none" rtlCol="0">
              <a:spAutoFit/>
            </a:bodyPr>
            <a:lstStyle/>
            <a:p>
              <a:r>
                <a:rPr lang="en-US" altLang="zh-CN" sz="2800" spc="300" dirty="0">
                  <a:latin typeface="思源黑体 CN Bold" panose="020B0800000000000000" pitchFamily="34" charset="-122"/>
                  <a:ea typeface="思源黑体 CN Bold" panose="020B0800000000000000" pitchFamily="34" charset="-122"/>
                </a:rPr>
                <a:t>INTENTION </a:t>
              </a:r>
              <a:r>
                <a:rPr lang="en-US" altLang="zh-CN" sz="2800" spc="300" dirty="0">
                  <a:solidFill>
                    <a:schemeClr val="bg1"/>
                  </a:solidFill>
                  <a:latin typeface="思源黑体 CN Bold" panose="020B0800000000000000" pitchFamily="34" charset="-122"/>
                  <a:ea typeface="思源黑体 CN Bold" panose="020B0800000000000000" pitchFamily="34" charset="-122"/>
                </a:rPr>
                <a:t>OF</a:t>
              </a:r>
              <a:r>
                <a:rPr lang="en-US" altLang="zh-CN" sz="2800" spc="300" dirty="0">
                  <a:latin typeface="思源黑体 CN Bold" panose="020B0800000000000000" pitchFamily="34" charset="-122"/>
                  <a:ea typeface="思源黑体 CN Bold" panose="020B0800000000000000" pitchFamily="34" charset="-122"/>
                </a:rPr>
                <a:t> THE PROJECT </a:t>
              </a:r>
              <a:endParaRPr lang="en-US" altLang="zh-CN" sz="2800" spc="300" dirty="0">
                <a:latin typeface="思源黑体 CN Bold" panose="020B0800000000000000" pitchFamily="34" charset="-122"/>
                <a:ea typeface="思源黑体 CN Bold" panose="020B0800000000000000" pitchFamily="34" charset="-122"/>
              </a:endParaRPr>
            </a:p>
          </p:txBody>
        </p:sp>
      </p:grpSp>
      <p:sp>
        <p:nvSpPr>
          <p:cNvPr id="14" name="文本框 13"/>
          <p:cNvSpPr txBox="1"/>
          <p:nvPr/>
        </p:nvSpPr>
        <p:spPr>
          <a:xfrm>
            <a:off x="950595" y="2614930"/>
            <a:ext cx="5849620" cy="2599690"/>
          </a:xfrm>
          <a:prstGeom prst="rect">
            <a:avLst/>
          </a:prstGeom>
          <a:noFill/>
        </p:spPr>
        <p:txBody>
          <a:bodyPr wrap="square" rtlCol="0">
            <a:spAutoFit/>
          </a:bodyPr>
          <a:lstStyle/>
          <a:p>
            <a:pPr algn="l">
              <a:lnSpc>
                <a:spcPct val="17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    </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浙大紫金港校区拥有六个各具特色的食堂，来满足全国各地甚至是全世界师生的饮食喜好。然而如何在无需一一踩点实践的情况下实现浙大菜单全掌握却是一个未曾解决的问题。为此我们小组设计了这样一个项目，想要通过线上小程序展示六大食堂的各色菜品，并通过大众点评和指针随机等方式替食堂选择纠结症患者们决定去处。</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pic>
        <p:nvPicPr>
          <p:cNvPr id="6" name="图片 5" descr="截屏2023-02-13 17.59.59"/>
          <p:cNvPicPr>
            <a:picLocks noChangeAspect="1"/>
          </p:cNvPicPr>
          <p:nvPr/>
        </p:nvPicPr>
        <p:blipFill>
          <a:blip r:embed="rId2"/>
          <a:stretch>
            <a:fillRect/>
          </a:stretch>
        </p:blipFill>
        <p:spPr>
          <a:xfrm>
            <a:off x="950595" y="-635"/>
            <a:ext cx="2368550" cy="982980"/>
          </a:xfrm>
          <a:prstGeom prst="rect">
            <a:avLst/>
          </a:prstGeom>
        </p:spPr>
      </p:pic>
      <p:sp>
        <p:nvSpPr>
          <p:cNvPr id="30" name="文本框 29"/>
          <p:cNvSpPr txBox="1"/>
          <p:nvPr/>
        </p:nvSpPr>
        <p:spPr>
          <a:xfrm>
            <a:off x="7324090" y="6397625"/>
            <a:ext cx="4867910" cy="460375"/>
          </a:xfrm>
          <a:prstGeom prst="rect">
            <a:avLst/>
          </a:prstGeom>
          <a:noFill/>
        </p:spPr>
        <p:txBody>
          <a:bodyPr wrap="square">
            <a:spAutoFit/>
          </a:bodyPr>
          <a:p>
            <a:pPr algn="r">
              <a:lnSpc>
                <a:spcPct val="120000"/>
              </a:lnSpc>
            </a:pPr>
            <a:r>
              <a:rPr sz="2000" dirty="0">
                <a:gradFill>
                  <a:gsLst>
                    <a:gs pos="21000">
                      <a:srgbClr val="53575C"/>
                    </a:gs>
                    <a:gs pos="88000">
                      <a:srgbClr val="C5C7CA"/>
                    </a:gs>
                  </a:gsLst>
                  <a:lin ang="5400000"/>
                </a:gradFill>
                <a:effectLst/>
                <a:latin typeface="Herculanum" panose="02000505000000020004" charset="0"/>
                <a:cs typeface="Herculanum" panose="02000505000000020004" charset="0"/>
              </a:rPr>
              <a:t>Welcome </a:t>
            </a:r>
            <a:r>
              <a:rPr lang="en-US" sz="2000" dirty="0">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gradFill>
                  <a:gsLst>
                    <a:gs pos="21000">
                      <a:srgbClr val="53575C"/>
                    </a:gs>
                    <a:gs pos="88000">
                      <a:srgbClr val="C5C7CA"/>
                    </a:gs>
                  </a:gsLst>
                  <a:lin ang="5400000"/>
                </a:gradFill>
                <a:effectLst/>
                <a:latin typeface="Herculanum" panose="02000505000000020004" charset="0"/>
                <a:cs typeface="Herculanum" panose="02000505000000020004" charset="0"/>
              </a:rPr>
              <a:t>to </a:t>
            </a:r>
            <a:r>
              <a:rPr lang="en-US" sz="2000" dirty="0">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gradFill>
                  <a:gsLst>
                    <a:gs pos="21000">
                      <a:srgbClr val="53575C"/>
                    </a:gs>
                    <a:gs pos="88000">
                      <a:srgbClr val="C5C7CA"/>
                    </a:gs>
                  </a:gsLst>
                  <a:lin ang="5400000"/>
                </a:gradFill>
                <a:effectLst/>
                <a:latin typeface="Herculanum" panose="02000505000000020004" charset="0"/>
                <a:cs typeface="Herculanum" panose="02000505000000020004" charset="0"/>
              </a:rPr>
              <a:t>Zhejiang </a:t>
            </a:r>
            <a:r>
              <a:rPr lang="en-US" sz="2000" dirty="0">
                <a:gradFill>
                  <a:gsLst>
                    <a:gs pos="21000">
                      <a:srgbClr val="53575C"/>
                    </a:gs>
                    <a:gs pos="88000">
                      <a:srgbClr val="C5C7CA"/>
                    </a:gs>
                  </a:gsLst>
                  <a:lin ang="5400000"/>
                </a:gradFill>
                <a:effectLst/>
                <a:latin typeface="Herculanum" panose="02000505000000020004" charset="0"/>
                <a:cs typeface="Herculanum" panose="02000505000000020004" charset="0"/>
              </a:rPr>
              <a:t> </a:t>
            </a:r>
            <a:r>
              <a:rPr sz="2000" dirty="0">
                <a:gradFill>
                  <a:gsLst>
                    <a:gs pos="21000">
                      <a:srgbClr val="53575C"/>
                    </a:gs>
                    <a:gs pos="88000">
                      <a:srgbClr val="C5C7CA"/>
                    </a:gs>
                  </a:gsLst>
                  <a:lin ang="5400000"/>
                </a:gradFill>
                <a:effectLst/>
                <a:latin typeface="Herculanum" panose="02000505000000020004" charset="0"/>
                <a:cs typeface="Herculanum" panose="02000505000000020004" charset="0"/>
              </a:rPr>
              <a:t>University</a:t>
            </a:r>
            <a:endParaRPr lang="zh-CN" sz="2000" dirty="0">
              <a:gradFill>
                <a:gsLst>
                  <a:gs pos="21000">
                    <a:srgbClr val="53575C"/>
                  </a:gs>
                  <a:gs pos="88000">
                    <a:srgbClr val="C5C7CA"/>
                  </a:gs>
                </a:gsLst>
                <a:lin ang="5400000"/>
              </a:gradFill>
              <a:effectLst/>
              <a:latin typeface="Herculanum" panose="02000505000000020004" charset="0"/>
              <a:cs typeface="Herculanum" panose="020005050000000200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3-02-13 20.02.52"/>
          <p:cNvPicPr>
            <a:picLocks noChangeAspect="1"/>
          </p:cNvPicPr>
          <p:nvPr/>
        </p:nvPicPr>
        <p:blipFill>
          <a:blip r:embed="rId1"/>
          <a:stretch>
            <a:fillRect/>
          </a:stretch>
        </p:blipFill>
        <p:spPr>
          <a:xfrm>
            <a:off x="0" y="0"/>
            <a:ext cx="12192635" cy="6845935"/>
          </a:xfrm>
          <a:prstGeom prst="rect">
            <a:avLst/>
          </a:prstGeom>
        </p:spPr>
      </p:pic>
      <p:sp>
        <p:nvSpPr>
          <p:cNvPr id="6" name="矩形 5"/>
          <p:cNvSpPr/>
          <p:nvPr/>
        </p:nvSpPr>
        <p:spPr>
          <a:xfrm>
            <a:off x="-22225" y="-12065"/>
            <a:ext cx="12192000" cy="6870065"/>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2225" y="0"/>
            <a:ext cx="972819" cy="982345"/>
            <a:chOff x="0" y="0"/>
            <a:chExt cx="622706" cy="622300"/>
          </a:xfrm>
        </p:grpSpPr>
        <p:sp>
          <p:nvSpPr>
            <p:cNvPr id="14" name="矩形 1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2919" y="154066"/>
              <a:ext cx="539787" cy="33066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03</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sp>
        <p:nvSpPr>
          <p:cNvPr id="13" name="矩形 12"/>
          <p:cNvSpPr/>
          <p:nvPr/>
        </p:nvSpPr>
        <p:spPr>
          <a:xfrm>
            <a:off x="4165600" y="1148080"/>
            <a:ext cx="8026400" cy="456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5012326" y="1387773"/>
            <a:ext cx="6925945" cy="822325"/>
            <a:chOff x="4993911" y="1349673"/>
            <a:chExt cx="6925945" cy="822325"/>
          </a:xfrm>
        </p:grpSpPr>
        <p:sp>
          <p:nvSpPr>
            <p:cNvPr id="16" name="矩形 15"/>
            <p:cNvSpPr/>
            <p:nvPr/>
          </p:nvSpPr>
          <p:spPr>
            <a:xfrm rot="20857509">
              <a:off x="6785246" y="1349673"/>
              <a:ext cx="1661795" cy="82232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993911" y="1463401"/>
              <a:ext cx="6925945" cy="645160"/>
            </a:xfrm>
            <a:prstGeom prst="rect">
              <a:avLst/>
            </a:prstGeom>
            <a:noFill/>
          </p:spPr>
          <p:txBody>
            <a:bodyPr wrap="none" rtlCol="0">
              <a:spAutoFit/>
            </a:bodyPr>
            <a:lstStyle/>
            <a:p>
              <a:pPr algn="r"/>
              <a:r>
                <a:rPr lang="en-US" altLang="zh-CN" sz="3600" spc="300" dirty="0">
                  <a:latin typeface="思源黑体 CN Bold" panose="020B0800000000000000" pitchFamily="34" charset="-122"/>
                  <a:ea typeface="思源黑体 CN Bold" panose="020B0800000000000000" pitchFamily="34" charset="-122"/>
                </a:rPr>
                <a:t>IDEAS </a:t>
              </a:r>
              <a:r>
                <a:rPr lang="en-US" altLang="zh-CN" sz="3600" spc="300" dirty="0">
                  <a:solidFill>
                    <a:schemeClr val="bg1"/>
                  </a:solidFill>
                  <a:latin typeface="思源黑体 CN Bold" panose="020B0800000000000000" pitchFamily="34" charset="-122"/>
                  <a:ea typeface="思源黑体 CN Bold" panose="020B0800000000000000" pitchFamily="34" charset="-122"/>
                </a:rPr>
                <a:t>WHEN</a:t>
              </a:r>
              <a:r>
                <a:rPr lang="en-US" altLang="zh-CN" sz="3600" spc="300" dirty="0">
                  <a:latin typeface="思源黑体 CN Bold" panose="020B0800000000000000" pitchFamily="34" charset="-122"/>
                  <a:ea typeface="思源黑体 CN Bold" panose="020B0800000000000000" pitchFamily="34" charset="-122"/>
                </a:rPr>
                <a:t> WE DESIGN</a:t>
              </a:r>
              <a:endParaRPr lang="zh-CN" altLang="en-US" sz="3600" spc="300" dirty="0">
                <a:latin typeface="思源黑体 CN Bold" panose="020B0800000000000000" pitchFamily="34" charset="-122"/>
                <a:ea typeface="思源黑体 CN Bold" panose="020B0800000000000000" pitchFamily="34" charset="-122"/>
              </a:endParaRPr>
            </a:p>
          </p:txBody>
        </p:sp>
      </p:grpSp>
      <p:sp>
        <p:nvSpPr>
          <p:cNvPr id="22" name="文本框 21"/>
          <p:cNvSpPr txBox="1"/>
          <p:nvPr/>
        </p:nvSpPr>
        <p:spPr>
          <a:xfrm>
            <a:off x="4257675" y="2378710"/>
            <a:ext cx="7934960" cy="3435985"/>
          </a:xfrm>
          <a:prstGeom prst="rect">
            <a:avLst/>
          </a:prstGeom>
          <a:noFill/>
        </p:spPr>
        <p:txBody>
          <a:bodyPr wrap="square" rtlCol="0">
            <a:spAutoFit/>
          </a:bodyPr>
          <a:lstStyle/>
          <a:p>
            <a:pPr algn="l">
              <a:lnSpc>
                <a:spcPct val="170000"/>
              </a:lnSpc>
            </a:pPr>
            <a:r>
              <a:rPr lang="en-US" altLang="zh-CN" sz="1400" dirty="0">
                <a:solidFill>
                  <a:schemeClr val="bg1">
                    <a:lumMod val="50000"/>
                    <a:alpha val="70000"/>
                  </a:schemeClr>
                </a:solidFill>
                <a:latin typeface="思源黑体 CN Normal" panose="020B0400000000000000" pitchFamily="34" charset="-122"/>
                <a:ea typeface="思源黑体 CN Normal" panose="020B0400000000000000" pitchFamily="34" charset="-122"/>
              </a:rPr>
              <a:t>    </a:t>
            </a:r>
            <a:r>
              <a:rPr lang="zh-CN" altLang="en-US" sz="1600" dirty="0">
                <a:solidFill>
                  <a:schemeClr val="bg1">
                    <a:lumMod val="50000"/>
                    <a:alpha val="70000"/>
                  </a:schemeClr>
                </a:solidFill>
                <a:latin typeface="思源黑体 CN Normal" panose="020B0400000000000000" pitchFamily="34" charset="-122"/>
                <a:ea typeface="思源黑体 CN Normal" panose="020B0400000000000000" pitchFamily="34" charset="-122"/>
              </a:rPr>
              <a:t>浙大食堂一直以菜品丰富闻名于各大高校。作为浙大紫金港的学生，我们知道紫金港有六大食堂，却很少有人可以清楚每个食堂的特色菜品。这也就导致有时候我们虽然身为浙大人，但是无法利用浙大赋予我们的这种伙食优势。考虑到这一点，我们小组通过搜罗浙大官网上可以查找到的各个食堂的特色菜品，以微信小程序的形式将这些信息线上化，传递给有需求的学生和老师。我们相信这个小程序的适用对象不仅是初入浙大、对各个食堂仍没有摸清门路的新生们，还有因为忙于学业而固于某一熟稔食堂的老生们。在”食堂评价程序课题“遍地走的现在，我们希望推出一些真正能从</a:t>
            </a:r>
            <a:r>
              <a:rPr lang="zh-CN" altLang="en-US" sz="1600" dirty="0">
                <a:solidFill>
                  <a:schemeClr val="bg1">
                    <a:lumMod val="50000"/>
                    <a:alpha val="70000"/>
                  </a:schemeClr>
                </a:solidFill>
                <a:latin typeface="思源黑体 CN Normal" panose="020B0400000000000000" pitchFamily="34" charset="-122"/>
                <a:ea typeface="思源黑体 CN Normal" panose="020B0400000000000000" pitchFamily="34" charset="-122"/>
              </a:rPr>
              <a:t>师生角度一步解决饮食需求的小项目。</a:t>
            </a:r>
            <a:endParaRPr lang="zh-CN" altLang="en-US" sz="1600" dirty="0">
              <a:solidFill>
                <a:schemeClr val="bg1">
                  <a:lumMod val="50000"/>
                  <a:alpha val="70000"/>
                </a:schemeClr>
              </a:solidFill>
              <a:latin typeface="思源黑体 CN Normal" panose="020B0400000000000000" pitchFamily="34" charset="-122"/>
              <a:ea typeface="思源黑体 CN Normal" panose="020B0400000000000000" pitchFamily="34" charset="-122"/>
            </a:endParaRPr>
          </a:p>
        </p:txBody>
      </p:sp>
      <p:grpSp>
        <p:nvGrpSpPr>
          <p:cNvPr id="24" name="组合 23"/>
          <p:cNvGrpSpPr/>
          <p:nvPr/>
        </p:nvGrpSpPr>
        <p:grpSpPr>
          <a:xfrm>
            <a:off x="3666112" y="811027"/>
            <a:ext cx="998976" cy="1229982"/>
            <a:chOff x="3666112" y="811027"/>
            <a:chExt cx="998976" cy="1229982"/>
          </a:xfrm>
        </p:grpSpPr>
        <p:grpSp>
          <p:nvGrpSpPr>
            <p:cNvPr id="9" name="组合 8"/>
            <p:cNvGrpSpPr/>
            <p:nvPr/>
          </p:nvGrpSpPr>
          <p:grpSpPr>
            <a:xfrm>
              <a:off x="3666112" y="811027"/>
              <a:ext cx="998976" cy="1229982"/>
              <a:chOff x="1901284" y="3546233"/>
              <a:chExt cx="1090983" cy="1343267"/>
            </a:xfrm>
          </p:grpSpPr>
          <p:sp>
            <p:nvSpPr>
              <p:cNvPr id="10" name="矩形 9"/>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4010660" y="918147"/>
              <a:ext cx="309880" cy="583565"/>
            </a:xfrm>
            <a:prstGeom prst="rect">
              <a:avLst/>
            </a:prstGeom>
            <a:noFill/>
          </p:spPr>
          <p:txBody>
            <a:bodyPr wrap="none" rtlCol="0">
              <a:spAutoFit/>
            </a:bodyPr>
            <a:lstStyle/>
            <a:p>
              <a:pPr algn="ct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39" name="图片 38" descr="截屏2023-02-13 17.59.59"/>
          <p:cNvPicPr>
            <a:picLocks noChangeAspect="1"/>
          </p:cNvPicPr>
          <p:nvPr/>
        </p:nvPicPr>
        <p:blipFill>
          <a:blip r:embed="rId2"/>
          <a:stretch>
            <a:fillRect/>
          </a:stretch>
        </p:blipFill>
        <p:spPr>
          <a:xfrm>
            <a:off x="950595" y="-635"/>
            <a:ext cx="2368550" cy="982980"/>
          </a:xfrm>
          <a:prstGeom prst="rect">
            <a:avLst/>
          </a:prstGeom>
        </p:spPr>
      </p:pic>
      <p:pic>
        <p:nvPicPr>
          <p:cNvPr id="3" name="图片 2"/>
          <p:cNvPicPr>
            <a:picLocks noChangeAspect="1"/>
          </p:cNvPicPr>
          <p:nvPr/>
        </p:nvPicPr>
        <p:blipFill>
          <a:blip r:embed="rId3"/>
          <a:stretch>
            <a:fillRect/>
          </a:stretch>
        </p:blipFill>
        <p:spPr>
          <a:xfrm>
            <a:off x="8534400" y="6471920"/>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0" y="0"/>
            <a:ext cx="950595" cy="927100"/>
            <a:chOff x="0" y="0"/>
            <a:chExt cx="622300" cy="622300"/>
          </a:xfrm>
        </p:grpSpPr>
        <p:sp>
          <p:nvSpPr>
            <p:cNvPr id="4" name="矩形 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62" y="154189"/>
              <a:ext cx="457176" cy="350363"/>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04</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57" name="组合 56"/>
          <p:cNvGrpSpPr/>
          <p:nvPr/>
        </p:nvGrpSpPr>
        <p:grpSpPr>
          <a:xfrm>
            <a:off x="2680681" y="885704"/>
            <a:ext cx="7048500" cy="645160"/>
            <a:chOff x="3263611" y="722509"/>
            <a:chExt cx="7048500" cy="645160"/>
          </a:xfrm>
        </p:grpSpPr>
        <p:sp>
          <p:nvSpPr>
            <p:cNvPr id="7" name="矩形 6"/>
            <p:cNvSpPr/>
            <p:nvPr/>
          </p:nvSpPr>
          <p:spPr>
            <a:xfrm rot="20857509">
              <a:off x="4734261" y="735209"/>
              <a:ext cx="671195" cy="627380"/>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63611" y="722509"/>
              <a:ext cx="7048500" cy="645160"/>
            </a:xfrm>
            <a:prstGeom prst="rect">
              <a:avLst/>
            </a:prstGeom>
            <a:noFill/>
          </p:spPr>
          <p:txBody>
            <a:bodyPr wrap="none" rtlCol="0">
              <a:spAutoFit/>
            </a:bodyPr>
            <a:lstStyle/>
            <a:p>
              <a:r>
                <a:rPr lang="en-US" altLang="zh-CN" sz="3600" spc="300" dirty="0">
                  <a:latin typeface="思源黑体 CN Bold" panose="020B0800000000000000" pitchFamily="34" charset="-122"/>
                  <a:ea typeface="思源黑体 CN Bold" panose="020B0800000000000000" pitchFamily="34" charset="-122"/>
                </a:rPr>
                <a:t>LIST  </a:t>
              </a:r>
              <a:r>
                <a:rPr lang="en-US" altLang="zh-CN" sz="3600" spc="300" dirty="0">
                  <a:solidFill>
                    <a:schemeClr val="bg1"/>
                  </a:solidFill>
                  <a:latin typeface="思源黑体 CN Bold" panose="020B0800000000000000" pitchFamily="34" charset="-122"/>
                  <a:ea typeface="思源黑体 CN Bold" panose="020B0800000000000000" pitchFamily="34" charset="-122"/>
                </a:rPr>
                <a:t>6</a:t>
              </a:r>
              <a:r>
                <a:rPr lang="en-US" altLang="zh-CN" sz="3600" spc="300" dirty="0">
                  <a:latin typeface="思源黑体 CN Bold" panose="020B0800000000000000" pitchFamily="34" charset="-122"/>
                  <a:ea typeface="思源黑体 CN Bold" panose="020B0800000000000000" pitchFamily="34" charset="-122"/>
                </a:rPr>
                <a:t> MAIN FUNCTIONS</a:t>
              </a:r>
              <a:endParaRPr lang="zh-CN" altLang="en-US" sz="3600" spc="300" dirty="0">
                <a:latin typeface="思源黑体 CN Bold" panose="020B0800000000000000" pitchFamily="34" charset="-122"/>
                <a:ea typeface="思源黑体 CN Bold" panose="020B0800000000000000" pitchFamily="34" charset="-122"/>
              </a:endParaRPr>
            </a:p>
          </p:txBody>
        </p:sp>
      </p:grpSp>
      <p:sp>
        <p:nvSpPr>
          <p:cNvPr id="12" name="矩形 11"/>
          <p:cNvSpPr/>
          <p:nvPr/>
        </p:nvSpPr>
        <p:spPr>
          <a:xfrm>
            <a:off x="0" y="6336665"/>
            <a:ext cx="1804035" cy="35814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5425" y="6377940"/>
            <a:ext cx="4262755" cy="275590"/>
          </a:xfrm>
          <a:prstGeom prst="rect">
            <a:avLst/>
          </a:prstGeom>
          <a:noFill/>
        </p:spPr>
        <p:txBody>
          <a:bodyPr wrap="square">
            <a:spAutoFit/>
          </a:bodyPr>
          <a:lstStyle/>
          <a:p>
            <a:r>
              <a:rPr lang="en-US" altLang="zh-CN" sz="1200" spc="300" dirty="0">
                <a:solidFill>
                  <a:schemeClr val="bg1"/>
                </a:solidFill>
                <a:latin typeface="思源黑体 CN Bold" panose="020B0800000000000000" pitchFamily="34" charset="-122"/>
                <a:ea typeface="思源黑体 CN Bold" panose="020B0800000000000000" pitchFamily="34" charset="-122"/>
              </a:rPr>
              <a:t>SUMMARY OF </a:t>
            </a:r>
            <a:r>
              <a:rPr lang="en-US" altLang="zh-CN" sz="1200" spc="300" dirty="0">
                <a:solidFill>
                  <a:srgbClr val="53BEBE"/>
                </a:solidFill>
                <a:latin typeface="思源黑体 CN Bold" panose="020B0800000000000000" pitchFamily="34" charset="-122"/>
                <a:ea typeface="思源黑体 CN Bold" panose="020B0800000000000000" pitchFamily="34" charset="-122"/>
              </a:rPr>
              <a:t>6 MAIN FUNCTIONS</a:t>
            </a:r>
            <a:endParaRPr lang="zh-CN" altLang="en-US" sz="1200" dirty="0">
              <a:solidFill>
                <a:srgbClr val="53BEBE"/>
              </a:solidFill>
            </a:endParaRPr>
          </a:p>
        </p:txBody>
      </p:sp>
      <p:grpSp>
        <p:nvGrpSpPr>
          <p:cNvPr id="58" name="组合 57"/>
          <p:cNvGrpSpPr/>
          <p:nvPr/>
        </p:nvGrpSpPr>
        <p:grpSpPr>
          <a:xfrm>
            <a:off x="-4305" y="1742440"/>
            <a:ext cx="955675" cy="1360805"/>
            <a:chOff x="1023485" y="2919227"/>
            <a:chExt cx="2332222" cy="2703736"/>
          </a:xfrm>
        </p:grpSpPr>
        <p:grpSp>
          <p:nvGrpSpPr>
            <p:cNvPr id="20" name="组合 19"/>
            <p:cNvGrpSpPr/>
            <p:nvPr/>
          </p:nvGrpSpPr>
          <p:grpSpPr>
            <a:xfrm>
              <a:off x="1668070" y="2919227"/>
              <a:ext cx="998976" cy="1229982"/>
              <a:chOff x="1901284" y="3546233"/>
              <a:chExt cx="1090983" cy="1343267"/>
            </a:xfrm>
          </p:grpSpPr>
          <p:sp>
            <p:nvSpPr>
              <p:cNvPr id="19" name="矩形 18"/>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23485" y="4585879"/>
              <a:ext cx="2332222" cy="1037084"/>
            </a:xfrm>
            <a:prstGeom prst="rect">
              <a:avLst/>
            </a:prstGeom>
            <a:noFill/>
          </p:spPr>
          <p:txBody>
            <a:bodyPr wrap="square" rtlCol="0">
              <a:spAutoFit/>
            </a:bodyPr>
            <a:lstStyle/>
            <a:p>
              <a:pPr algn="ctr"/>
              <a:r>
                <a:rPr lang="zh-CN" altLang="en-US" sz="1400" dirty="0">
                  <a:solidFill>
                    <a:srgbClr val="53BEBE"/>
                  </a:solidFill>
                  <a:latin typeface="思源黑体 CN Bold" panose="020B0800000000000000" pitchFamily="34" charset="-122"/>
                  <a:ea typeface="思源黑体 CN Bold" panose="020B0800000000000000" pitchFamily="34" charset="-122"/>
                </a:rPr>
                <a:t>主页热门菜品推荐</a:t>
              </a:r>
              <a:endParaRPr lang="zh-CN" altLang="en-US" sz="1400" dirty="0">
                <a:solidFill>
                  <a:srgbClr val="53BEBE"/>
                </a:solidFill>
                <a:latin typeface="思源黑体 CN Bold" panose="020B0800000000000000" pitchFamily="34" charset="-122"/>
                <a:ea typeface="思源黑体 CN Bold" panose="020B0800000000000000" pitchFamily="34" charset="-122"/>
              </a:endParaRPr>
            </a:p>
          </p:txBody>
        </p:sp>
        <p:sp>
          <p:nvSpPr>
            <p:cNvPr id="49" name="文本框 48"/>
            <p:cNvSpPr txBox="1"/>
            <p:nvPr/>
          </p:nvSpPr>
          <p:spPr>
            <a:xfrm>
              <a:off x="1584577" y="2976194"/>
              <a:ext cx="1165960" cy="914703"/>
            </a:xfrm>
            <a:prstGeom prst="rect">
              <a:avLst/>
            </a:prstGeom>
            <a:noFill/>
          </p:spPr>
          <p:txBody>
            <a:bodyPr wrap="square" rtlCol="0">
              <a:spAutoFit/>
            </a:bodyPr>
            <a:lstStyle/>
            <a:p>
              <a:pPr algn="ctr"/>
              <a:r>
                <a:rPr lang="en-US" altLang="zh-CN" sz="2400" spc="3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1</a:t>
              </a:r>
              <a:endParaRPr lang="en-US" altLang="zh-CN" sz="2400" spc="3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grpSp>
        <p:nvGrpSpPr>
          <p:cNvPr id="59" name="组合 58"/>
          <p:cNvGrpSpPr/>
          <p:nvPr/>
        </p:nvGrpSpPr>
        <p:grpSpPr>
          <a:xfrm>
            <a:off x="2001963" y="1721485"/>
            <a:ext cx="956310" cy="1511300"/>
            <a:chOff x="3539891" y="2919227"/>
            <a:chExt cx="2362124" cy="2847626"/>
          </a:xfrm>
        </p:grpSpPr>
        <p:grpSp>
          <p:nvGrpSpPr>
            <p:cNvPr id="21" name="组合 20"/>
            <p:cNvGrpSpPr/>
            <p:nvPr/>
          </p:nvGrpSpPr>
          <p:grpSpPr>
            <a:xfrm>
              <a:off x="4287031" y="2919227"/>
              <a:ext cx="998976" cy="1229982"/>
              <a:chOff x="1901284" y="3546233"/>
              <a:chExt cx="1090983" cy="1343267"/>
            </a:xfrm>
            <a:solidFill>
              <a:srgbClr val="6AA48B"/>
            </a:solidFill>
          </p:grpSpPr>
          <p:sp>
            <p:nvSpPr>
              <p:cNvPr id="22" name="矩形 21"/>
              <p:cNvSpPr/>
              <p:nvPr/>
            </p:nvSpPr>
            <p:spPr>
              <a:xfrm rot="21168638">
                <a:off x="2572201" y="4469434"/>
                <a:ext cx="420066" cy="4200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915522">
                <a:off x="1901284" y="3546233"/>
                <a:ext cx="1028700" cy="1028700"/>
              </a:xfrm>
              <a:prstGeom prst="rect">
                <a:avLst/>
              </a:prstGeom>
              <a:grp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3539891" y="4377738"/>
              <a:ext cx="2362124" cy="1389115"/>
            </a:xfrm>
            <a:prstGeom prst="rect">
              <a:avLst/>
            </a:prstGeom>
            <a:noFill/>
          </p:spPr>
          <p:txBody>
            <a:bodyPr wrap="square" rtlCol="0">
              <a:spAutoFit/>
            </a:bodyPr>
            <a:lstStyle/>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不同食堂的</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具体餐单</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p:txBody>
        </p:sp>
        <p:sp>
          <p:nvSpPr>
            <p:cNvPr id="50" name="文本框 49"/>
            <p:cNvSpPr txBox="1"/>
            <p:nvPr/>
          </p:nvSpPr>
          <p:spPr>
            <a:xfrm>
              <a:off x="4199406" y="3022141"/>
              <a:ext cx="1165960" cy="867449"/>
            </a:xfrm>
            <a:prstGeom prst="rect">
              <a:avLst/>
            </a:prstGeom>
            <a:noFill/>
          </p:spPr>
          <p:txBody>
            <a:bodyPr wrap="square" rtlCol="0">
              <a:spAutoFit/>
            </a:bodyPr>
            <a:lstStyle/>
            <a:p>
              <a:pPr algn="ctr"/>
              <a:r>
                <a:rPr lang="en-US" altLang="zh-CN" sz="24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2</a:t>
              </a:r>
              <a:endParaRPr lang="en-US" altLang="zh-CN" sz="24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grpSp>
        <p:nvGrpSpPr>
          <p:cNvPr id="60" name="组合 59"/>
          <p:cNvGrpSpPr/>
          <p:nvPr/>
        </p:nvGrpSpPr>
        <p:grpSpPr>
          <a:xfrm>
            <a:off x="4008904" y="1732280"/>
            <a:ext cx="956310" cy="1511935"/>
            <a:chOff x="6172538" y="2919227"/>
            <a:chExt cx="2474874" cy="3176796"/>
          </a:xfrm>
        </p:grpSpPr>
        <p:grpSp>
          <p:nvGrpSpPr>
            <p:cNvPr id="24" name="组合 23"/>
            <p:cNvGrpSpPr/>
            <p:nvPr/>
          </p:nvGrpSpPr>
          <p:grpSpPr>
            <a:xfrm>
              <a:off x="6905992" y="2919227"/>
              <a:ext cx="998976" cy="1229982"/>
              <a:chOff x="1901284" y="3546233"/>
              <a:chExt cx="1090983" cy="1343267"/>
            </a:xfrm>
          </p:grpSpPr>
          <p:sp>
            <p:nvSpPr>
              <p:cNvPr id="25" name="矩形 24"/>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172538" y="4546985"/>
              <a:ext cx="2474874" cy="1549038"/>
            </a:xfrm>
            <a:prstGeom prst="rect">
              <a:avLst/>
            </a:prstGeom>
            <a:noFill/>
          </p:spPr>
          <p:txBody>
            <a:bodyPr wrap="square" rtlCol="0">
              <a:spAutoFit/>
            </a:bodyPr>
            <a:lstStyle/>
            <a:p>
              <a:pPr algn="ctr"/>
              <a:r>
                <a:rPr lang="zh-CN" altLang="en-US" sz="1400" dirty="0">
                  <a:solidFill>
                    <a:srgbClr val="53BEBE"/>
                  </a:solidFill>
                  <a:latin typeface="思源黑体 CN Bold" panose="020B0800000000000000" pitchFamily="34" charset="-122"/>
                  <a:ea typeface="思源黑体 CN Bold" panose="020B0800000000000000" pitchFamily="34" charset="-122"/>
                </a:rPr>
                <a:t>具体菜品的</a:t>
              </a:r>
              <a:endParaRPr lang="zh-CN" altLang="en-US" sz="1400" dirty="0">
                <a:solidFill>
                  <a:srgbClr val="53BEBE"/>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53BEBE"/>
                  </a:solidFill>
                  <a:latin typeface="思源黑体 CN Bold" panose="020B0800000000000000" pitchFamily="34" charset="-122"/>
                  <a:ea typeface="思源黑体 CN Bold" panose="020B0800000000000000" pitchFamily="34" charset="-122"/>
                </a:rPr>
                <a:t>评价打分</a:t>
              </a:r>
              <a:endParaRPr lang="zh-CN" altLang="en-US" sz="1400" dirty="0">
                <a:solidFill>
                  <a:srgbClr val="53BEBE"/>
                </a:solidFill>
                <a:latin typeface="思源黑体 CN Bold" panose="020B0800000000000000" pitchFamily="34" charset="-122"/>
                <a:ea typeface="思源黑体 CN Bold" panose="020B0800000000000000" pitchFamily="34" charset="-122"/>
              </a:endParaRPr>
            </a:p>
          </p:txBody>
        </p:sp>
        <p:sp>
          <p:nvSpPr>
            <p:cNvPr id="51" name="文本框 50"/>
            <p:cNvSpPr txBox="1"/>
            <p:nvPr/>
          </p:nvSpPr>
          <p:spPr>
            <a:xfrm>
              <a:off x="6757007" y="2957984"/>
              <a:ext cx="1165960" cy="967315"/>
            </a:xfrm>
            <a:prstGeom prst="rect">
              <a:avLst/>
            </a:prstGeom>
            <a:noFill/>
          </p:spPr>
          <p:txBody>
            <a:bodyPr wrap="square" rtlCol="0">
              <a:spAutoFit/>
            </a:bodyPr>
            <a:lstStyle/>
            <a:p>
              <a:pPr algn="ctr"/>
              <a:r>
                <a:rPr lang="en-US" altLang="zh-CN" sz="24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3</a:t>
              </a:r>
              <a:endParaRPr lang="en-US" altLang="zh-CN" sz="24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grpSp>
        <p:nvGrpSpPr>
          <p:cNvPr id="61" name="组合 60"/>
          <p:cNvGrpSpPr/>
          <p:nvPr/>
        </p:nvGrpSpPr>
        <p:grpSpPr>
          <a:xfrm>
            <a:off x="6133150" y="1714500"/>
            <a:ext cx="1011555" cy="1388745"/>
            <a:chOff x="8662477" y="2919227"/>
            <a:chExt cx="2681851" cy="2607410"/>
          </a:xfrm>
        </p:grpSpPr>
        <p:grpSp>
          <p:nvGrpSpPr>
            <p:cNvPr id="27" name="组合 26"/>
            <p:cNvGrpSpPr/>
            <p:nvPr/>
          </p:nvGrpSpPr>
          <p:grpSpPr>
            <a:xfrm>
              <a:off x="9524952" y="2919227"/>
              <a:ext cx="998976" cy="1229982"/>
              <a:chOff x="1901284" y="3546233"/>
              <a:chExt cx="1090983" cy="1343267"/>
            </a:xfrm>
            <a:solidFill>
              <a:srgbClr val="6AA48B"/>
            </a:solidFill>
          </p:grpSpPr>
          <p:sp>
            <p:nvSpPr>
              <p:cNvPr id="28" name="矩形 27"/>
              <p:cNvSpPr/>
              <p:nvPr/>
            </p:nvSpPr>
            <p:spPr>
              <a:xfrm rot="21168638">
                <a:off x="2572201" y="4469434"/>
                <a:ext cx="420066" cy="4200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915522">
                <a:off x="1901284" y="3546233"/>
                <a:ext cx="1028700" cy="1028700"/>
              </a:xfrm>
              <a:prstGeom prst="rect">
                <a:avLst/>
              </a:prstGeom>
              <a:grp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8662477" y="4546623"/>
              <a:ext cx="2681851" cy="980014"/>
            </a:xfrm>
            <a:prstGeom prst="rect">
              <a:avLst/>
            </a:prstGeom>
            <a:noFill/>
          </p:spPr>
          <p:txBody>
            <a:bodyPr wrap="square" rtlCol="0">
              <a:spAutoFit/>
            </a:bodyPr>
            <a:lstStyle/>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随机转盘帮助选餐</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p:txBody>
        </p:sp>
        <p:sp>
          <p:nvSpPr>
            <p:cNvPr id="52" name="文本框 51"/>
            <p:cNvSpPr txBox="1"/>
            <p:nvPr/>
          </p:nvSpPr>
          <p:spPr>
            <a:xfrm>
              <a:off x="9445276" y="2952579"/>
              <a:ext cx="1165960" cy="864368"/>
            </a:xfrm>
            <a:prstGeom prst="rect">
              <a:avLst/>
            </a:prstGeom>
            <a:noFill/>
          </p:spPr>
          <p:txBody>
            <a:bodyPr wrap="square" rtlCol="0">
              <a:spAutoFit/>
            </a:bodyPr>
            <a:lstStyle/>
            <a:p>
              <a:pPr algn="ctr"/>
              <a:r>
                <a:rPr lang="en-US" altLang="zh-CN" sz="24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4</a:t>
              </a:r>
              <a:endParaRPr lang="en-US" altLang="zh-CN" sz="24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grpSp>
        <p:nvGrpSpPr>
          <p:cNvPr id="3" name="组合 2"/>
          <p:cNvGrpSpPr/>
          <p:nvPr/>
        </p:nvGrpSpPr>
        <p:grpSpPr>
          <a:xfrm>
            <a:off x="8382753" y="1692275"/>
            <a:ext cx="1285875" cy="1548765"/>
            <a:chOff x="5768519" y="2919227"/>
            <a:chExt cx="3362545" cy="3104147"/>
          </a:xfrm>
        </p:grpSpPr>
        <p:grpSp>
          <p:nvGrpSpPr>
            <p:cNvPr id="6" name="组合 5"/>
            <p:cNvGrpSpPr/>
            <p:nvPr/>
          </p:nvGrpSpPr>
          <p:grpSpPr>
            <a:xfrm>
              <a:off x="6905992" y="2919227"/>
              <a:ext cx="998976" cy="1229982"/>
              <a:chOff x="1901284" y="3546233"/>
              <a:chExt cx="1090983" cy="1343267"/>
            </a:xfrm>
          </p:grpSpPr>
          <p:sp>
            <p:nvSpPr>
              <p:cNvPr id="9" name="矩形 8"/>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a:off x="5768519" y="4545754"/>
              <a:ext cx="3362545" cy="1477620"/>
            </a:xfrm>
            <a:prstGeom prst="rect">
              <a:avLst/>
            </a:prstGeom>
            <a:noFill/>
          </p:spPr>
          <p:txBody>
            <a:bodyPr wrap="square" rtlCol="0">
              <a:spAutoFit/>
            </a:bodyPr>
            <a:p>
              <a:pPr algn="ctr"/>
              <a:r>
                <a:rPr lang="zh-CN" altLang="en-US" sz="1400" dirty="0">
                  <a:solidFill>
                    <a:srgbClr val="53BEBE"/>
                  </a:solidFill>
                  <a:latin typeface="思源黑体 CN Bold" panose="020B0800000000000000" pitchFamily="34" charset="-122"/>
                  <a:ea typeface="思源黑体 CN Bold" panose="020B0800000000000000" pitchFamily="34" charset="-122"/>
                </a:rPr>
                <a:t>查看同一地区学生的</a:t>
              </a:r>
              <a:endParaRPr lang="zh-CN" altLang="en-US" sz="1400" dirty="0">
                <a:solidFill>
                  <a:srgbClr val="53BEBE"/>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53BEBE"/>
                  </a:solidFill>
                  <a:latin typeface="思源黑体 CN Bold" panose="020B0800000000000000" pitchFamily="34" charset="-122"/>
                  <a:ea typeface="思源黑体 CN Bold" panose="020B0800000000000000" pitchFamily="34" charset="-122"/>
                </a:rPr>
                <a:t>饮食偏好</a:t>
              </a:r>
              <a:endParaRPr lang="zh-CN" altLang="en-US" sz="1400" dirty="0">
                <a:solidFill>
                  <a:srgbClr val="53BEBE"/>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6822349" y="2998134"/>
              <a:ext cx="1155065" cy="922717"/>
            </a:xfrm>
            <a:prstGeom prst="rect">
              <a:avLst/>
            </a:prstGeom>
            <a:noFill/>
          </p:spPr>
          <p:txBody>
            <a:bodyPr wrap="square" rtlCol="0">
              <a:spAutoFit/>
            </a:bodyPr>
            <a:p>
              <a:pPr algn="ctr"/>
              <a:r>
                <a:rPr lang="en-US" altLang="zh-CN" sz="24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5</a:t>
              </a:r>
              <a:endParaRPr lang="en-US" altLang="zh-CN" sz="24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pic>
        <p:nvPicPr>
          <p:cNvPr id="39" name="图片 38" descr="截屏2023-02-13 17.59.59"/>
          <p:cNvPicPr>
            <a:picLocks noChangeAspect="1"/>
          </p:cNvPicPr>
          <p:nvPr/>
        </p:nvPicPr>
        <p:blipFill>
          <a:blip r:embed="rId1"/>
          <a:stretch>
            <a:fillRect/>
          </a:stretch>
        </p:blipFill>
        <p:spPr>
          <a:xfrm>
            <a:off x="950595" y="-635"/>
            <a:ext cx="2368550" cy="982980"/>
          </a:xfrm>
          <a:prstGeom prst="rect">
            <a:avLst/>
          </a:prstGeom>
        </p:spPr>
      </p:pic>
      <p:pic>
        <p:nvPicPr>
          <p:cNvPr id="40" name="图片 39"/>
          <p:cNvPicPr>
            <a:picLocks noChangeAspect="1"/>
          </p:cNvPicPr>
          <p:nvPr/>
        </p:nvPicPr>
        <p:blipFill>
          <a:blip r:embed="rId2"/>
          <a:stretch>
            <a:fillRect/>
          </a:stretch>
        </p:blipFill>
        <p:spPr>
          <a:xfrm>
            <a:off x="8492490" y="6471920"/>
            <a:ext cx="3657600" cy="352425"/>
          </a:xfrm>
          <a:prstGeom prst="rect">
            <a:avLst/>
          </a:prstGeom>
        </p:spPr>
      </p:pic>
      <p:grpSp>
        <p:nvGrpSpPr>
          <p:cNvPr id="43" name="组合 42"/>
          <p:cNvGrpSpPr/>
          <p:nvPr/>
        </p:nvGrpSpPr>
        <p:grpSpPr>
          <a:xfrm>
            <a:off x="10819350" y="1669415"/>
            <a:ext cx="1122045" cy="1678305"/>
            <a:chOff x="8559165" y="2919227"/>
            <a:chExt cx="2977211" cy="3764786"/>
          </a:xfrm>
        </p:grpSpPr>
        <p:grpSp>
          <p:nvGrpSpPr>
            <p:cNvPr id="48" name="组合 47"/>
            <p:cNvGrpSpPr/>
            <p:nvPr/>
          </p:nvGrpSpPr>
          <p:grpSpPr>
            <a:xfrm>
              <a:off x="9524952" y="2919227"/>
              <a:ext cx="998976" cy="1229982"/>
              <a:chOff x="1901284" y="3546233"/>
              <a:chExt cx="1090983" cy="1343267"/>
            </a:xfrm>
            <a:solidFill>
              <a:srgbClr val="6AA48B"/>
            </a:solidFill>
          </p:grpSpPr>
          <p:sp>
            <p:nvSpPr>
              <p:cNvPr id="53" name="矩形 52"/>
              <p:cNvSpPr/>
              <p:nvPr/>
            </p:nvSpPr>
            <p:spPr>
              <a:xfrm rot="21168638">
                <a:off x="2572201" y="4469434"/>
                <a:ext cx="420066" cy="4200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rot="915522">
                <a:off x="1901284" y="3546233"/>
                <a:ext cx="1028700" cy="1028700"/>
              </a:xfrm>
              <a:prstGeom prst="rect">
                <a:avLst/>
              </a:prstGeom>
              <a:grp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3" name="文本框 62"/>
            <p:cNvSpPr txBox="1"/>
            <p:nvPr/>
          </p:nvSpPr>
          <p:spPr>
            <a:xfrm>
              <a:off x="8559165" y="4545934"/>
              <a:ext cx="2977211" cy="2138079"/>
            </a:xfrm>
            <a:prstGeom prst="rect">
              <a:avLst/>
            </a:prstGeom>
            <a:noFill/>
          </p:spPr>
          <p:txBody>
            <a:bodyPr wrap="square" rtlCol="0">
              <a:spAutoFit/>
            </a:bodyPr>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备忘录</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记录收藏</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a:p>
              <a:pPr algn="ctr"/>
              <a:r>
                <a:rPr lang="zh-CN" altLang="en-US" sz="1400" dirty="0">
                  <a:solidFill>
                    <a:srgbClr val="6AA48B"/>
                  </a:solidFill>
                  <a:latin typeface="思源黑体 CN Bold" panose="020B0800000000000000" pitchFamily="34" charset="-122"/>
                  <a:ea typeface="思源黑体 CN Bold" panose="020B0800000000000000" pitchFamily="34" charset="-122"/>
                </a:rPr>
                <a:t>菜品</a:t>
              </a:r>
              <a:endParaRPr lang="zh-CN" altLang="en-US" sz="1400" dirty="0">
                <a:solidFill>
                  <a:srgbClr val="6AA48B"/>
                </a:solidFill>
                <a:latin typeface="思源黑体 CN Bold" panose="020B0800000000000000" pitchFamily="34" charset="-122"/>
                <a:ea typeface="思源黑体 CN Bold" panose="020B0800000000000000" pitchFamily="34" charset="-122"/>
              </a:endParaRPr>
            </a:p>
          </p:txBody>
        </p:sp>
        <p:sp>
          <p:nvSpPr>
            <p:cNvPr id="64" name="文本框 63"/>
            <p:cNvSpPr txBox="1"/>
            <p:nvPr/>
          </p:nvSpPr>
          <p:spPr>
            <a:xfrm>
              <a:off x="9441906" y="2973020"/>
              <a:ext cx="1165960" cy="1032716"/>
            </a:xfrm>
            <a:prstGeom prst="rect">
              <a:avLst/>
            </a:prstGeom>
            <a:noFill/>
          </p:spPr>
          <p:txBody>
            <a:bodyPr wrap="square" rtlCol="0">
              <a:spAutoFit/>
            </a:bodyPr>
            <a:p>
              <a:pPr algn="ctr"/>
              <a:r>
                <a:rPr lang="en-US" altLang="zh-CN" sz="24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6</a:t>
              </a:r>
              <a:endParaRPr lang="en-US" altLang="zh-CN" sz="24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grpSp>
      <p:pic>
        <p:nvPicPr>
          <p:cNvPr id="65" name="图片 64" descr="WechatIMG543"/>
          <p:cNvPicPr>
            <a:picLocks noChangeAspect="1"/>
          </p:cNvPicPr>
          <p:nvPr/>
        </p:nvPicPr>
        <p:blipFill>
          <a:blip r:embed="rId3"/>
          <a:stretch>
            <a:fillRect/>
          </a:stretch>
        </p:blipFill>
        <p:spPr>
          <a:xfrm>
            <a:off x="0" y="3425825"/>
            <a:ext cx="1348740" cy="2381250"/>
          </a:xfrm>
          <a:prstGeom prst="rect">
            <a:avLst/>
          </a:prstGeom>
        </p:spPr>
      </p:pic>
      <p:pic>
        <p:nvPicPr>
          <p:cNvPr id="66" name="图片 65" descr="WechatIMG547"/>
          <p:cNvPicPr>
            <a:picLocks noChangeAspect="1"/>
          </p:cNvPicPr>
          <p:nvPr/>
        </p:nvPicPr>
        <p:blipFill>
          <a:blip r:embed="rId4"/>
          <a:stretch>
            <a:fillRect/>
          </a:stretch>
        </p:blipFill>
        <p:spPr>
          <a:xfrm>
            <a:off x="1861820" y="3401060"/>
            <a:ext cx="1346200" cy="2223135"/>
          </a:xfrm>
          <a:prstGeom prst="rect">
            <a:avLst/>
          </a:prstGeom>
        </p:spPr>
      </p:pic>
      <p:pic>
        <p:nvPicPr>
          <p:cNvPr id="67" name="图片 66" descr="WechatIMG545"/>
          <p:cNvPicPr>
            <a:picLocks noChangeAspect="1"/>
          </p:cNvPicPr>
          <p:nvPr/>
        </p:nvPicPr>
        <p:blipFill>
          <a:blip r:embed="rId5"/>
          <a:stretch>
            <a:fillRect/>
          </a:stretch>
        </p:blipFill>
        <p:spPr>
          <a:xfrm>
            <a:off x="8418195" y="3272790"/>
            <a:ext cx="1285240" cy="2252980"/>
          </a:xfrm>
          <a:prstGeom prst="rect">
            <a:avLst/>
          </a:prstGeom>
        </p:spPr>
      </p:pic>
      <p:pic>
        <p:nvPicPr>
          <p:cNvPr id="68" name="图片 67" descr="WechatIMG549"/>
          <p:cNvPicPr>
            <a:picLocks noChangeAspect="1"/>
          </p:cNvPicPr>
          <p:nvPr/>
        </p:nvPicPr>
        <p:blipFill>
          <a:blip r:embed="rId6"/>
          <a:stretch>
            <a:fillRect/>
          </a:stretch>
        </p:blipFill>
        <p:spPr>
          <a:xfrm>
            <a:off x="5970905" y="3268345"/>
            <a:ext cx="1349375" cy="2481580"/>
          </a:xfrm>
          <a:prstGeom prst="rect">
            <a:avLst/>
          </a:prstGeom>
        </p:spPr>
      </p:pic>
      <p:pic>
        <p:nvPicPr>
          <p:cNvPr id="70" name="图片 69" descr="WechatIMG552"/>
          <p:cNvPicPr>
            <a:picLocks noChangeAspect="1"/>
          </p:cNvPicPr>
          <p:nvPr/>
        </p:nvPicPr>
        <p:blipFill>
          <a:blip r:embed="rId7"/>
          <a:stretch>
            <a:fillRect/>
          </a:stretch>
        </p:blipFill>
        <p:spPr>
          <a:xfrm>
            <a:off x="10728325" y="3314700"/>
            <a:ext cx="1346200" cy="2381885"/>
          </a:xfrm>
          <a:prstGeom prst="rect">
            <a:avLst/>
          </a:prstGeom>
        </p:spPr>
      </p:pic>
      <p:pic>
        <p:nvPicPr>
          <p:cNvPr id="71" name="图片 70" descr="WechatIMG561"/>
          <p:cNvPicPr>
            <a:picLocks noChangeAspect="1"/>
          </p:cNvPicPr>
          <p:nvPr/>
        </p:nvPicPr>
        <p:blipFill>
          <a:blip r:embed="rId8"/>
          <a:stretch>
            <a:fillRect/>
          </a:stretch>
        </p:blipFill>
        <p:spPr>
          <a:xfrm>
            <a:off x="3874135" y="3388995"/>
            <a:ext cx="1201420" cy="2252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3-02-13 20.02.52"/>
          <p:cNvPicPr>
            <a:picLocks noChangeAspect="1"/>
          </p:cNvPicPr>
          <p:nvPr/>
        </p:nvPicPr>
        <p:blipFill>
          <a:blip r:embed="rId1"/>
          <a:stretch>
            <a:fillRect/>
          </a:stretch>
        </p:blipFill>
        <p:spPr>
          <a:xfrm>
            <a:off x="0" y="0"/>
            <a:ext cx="12192635" cy="6845935"/>
          </a:xfrm>
          <a:prstGeom prst="rect">
            <a:avLst/>
          </a:prstGeom>
        </p:spPr>
      </p:pic>
      <p:sp>
        <p:nvSpPr>
          <p:cNvPr id="6" name="矩形 5"/>
          <p:cNvSpPr/>
          <p:nvPr/>
        </p:nvSpPr>
        <p:spPr>
          <a:xfrm>
            <a:off x="-22225" y="-12065"/>
            <a:ext cx="12192000" cy="6870065"/>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2225" y="0"/>
            <a:ext cx="972819" cy="982345"/>
            <a:chOff x="0" y="0"/>
            <a:chExt cx="622706" cy="622300"/>
          </a:xfrm>
        </p:grpSpPr>
        <p:sp>
          <p:nvSpPr>
            <p:cNvPr id="14" name="矩形 13"/>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2919" y="154066"/>
              <a:ext cx="539787" cy="33066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05</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sp>
        <p:nvSpPr>
          <p:cNvPr id="13" name="矩形 12"/>
          <p:cNvSpPr/>
          <p:nvPr/>
        </p:nvSpPr>
        <p:spPr>
          <a:xfrm>
            <a:off x="4165600" y="1148080"/>
            <a:ext cx="8026400" cy="456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5433966" y="1387773"/>
            <a:ext cx="6024880" cy="822325"/>
            <a:chOff x="5415551" y="1349673"/>
            <a:chExt cx="6024880" cy="822325"/>
          </a:xfrm>
        </p:grpSpPr>
        <p:sp>
          <p:nvSpPr>
            <p:cNvPr id="16" name="矩形 15"/>
            <p:cNvSpPr/>
            <p:nvPr/>
          </p:nvSpPr>
          <p:spPr>
            <a:xfrm rot="20857509">
              <a:off x="6785246" y="1349673"/>
              <a:ext cx="1661795" cy="82232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15551" y="1407521"/>
              <a:ext cx="6024880" cy="706755"/>
            </a:xfrm>
            <a:prstGeom prst="rect">
              <a:avLst/>
            </a:prstGeom>
            <a:noFill/>
          </p:spPr>
          <p:txBody>
            <a:bodyPr wrap="none" rtlCol="0">
              <a:spAutoFit/>
            </a:bodyPr>
            <a:lstStyle/>
            <a:p>
              <a:pPr algn="ct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主</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页</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chemeClr val="bg1"/>
                  </a:solidFill>
                  <a:latin typeface="思源黑体 CN Bold" panose="020B0800000000000000" pitchFamily="34" charset="-122"/>
                  <a:ea typeface="思源黑体 CN Bold" panose="020B0800000000000000" pitchFamily="34" charset="-122"/>
                  <a:sym typeface="+mn-ea"/>
                </a:rPr>
                <a:t>热</a:t>
              </a:r>
              <a:r>
                <a:rPr lang="en-US" altLang="zh-CN" sz="4000" dirty="0">
                  <a:solidFill>
                    <a:schemeClr val="bg1"/>
                  </a:solidFill>
                  <a:latin typeface="思源黑体 CN Bold" panose="020B0800000000000000" pitchFamily="34" charset="-122"/>
                  <a:ea typeface="思源黑体 CN Bold" panose="020B0800000000000000" pitchFamily="34" charset="-122"/>
                  <a:sym typeface="+mn-ea"/>
                </a:rPr>
                <a:t> </a:t>
              </a:r>
              <a:r>
                <a:rPr lang="zh-CN" altLang="en-US" sz="4000" dirty="0">
                  <a:solidFill>
                    <a:schemeClr val="bg1"/>
                  </a:solidFill>
                  <a:latin typeface="思源黑体 CN Bold" panose="020B0800000000000000" pitchFamily="34" charset="-122"/>
                  <a:ea typeface="思源黑体 CN Bold" panose="020B0800000000000000" pitchFamily="34" charset="-122"/>
                  <a:sym typeface="+mn-ea"/>
                </a:rPr>
                <a:t>门</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菜</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品</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推</a:t>
              </a:r>
              <a:r>
                <a:rPr lang="en-US" altLang="zh-CN" sz="4000" dirty="0">
                  <a:solidFill>
                    <a:srgbClr val="53BEBE"/>
                  </a:solidFill>
                  <a:latin typeface="思源黑体 CN Bold" panose="020B0800000000000000" pitchFamily="34" charset="-122"/>
                  <a:ea typeface="思源黑体 CN Bold" panose="020B0800000000000000" pitchFamily="34" charset="-122"/>
                  <a:sym typeface="+mn-ea"/>
                </a:rPr>
                <a:t> </a:t>
              </a:r>
              <a:r>
                <a:rPr lang="zh-CN" altLang="en-US" sz="4000" dirty="0">
                  <a:solidFill>
                    <a:srgbClr val="53BEBE"/>
                  </a:solidFill>
                  <a:latin typeface="思源黑体 CN Bold" panose="020B0800000000000000" pitchFamily="34" charset="-122"/>
                  <a:ea typeface="思源黑体 CN Bold" panose="020B0800000000000000" pitchFamily="34" charset="-122"/>
                  <a:sym typeface="+mn-ea"/>
                </a:rPr>
                <a:t>荐</a:t>
              </a:r>
              <a:endParaRPr lang="zh-CN" altLang="en-US" sz="4000" spc="300" dirty="0">
                <a:solidFill>
                  <a:srgbClr val="53BEBE"/>
                </a:solidFill>
                <a:latin typeface="思源黑体 CN Bold" panose="020B0800000000000000" pitchFamily="34" charset="-122"/>
                <a:ea typeface="思源黑体 CN Bold" panose="020B0800000000000000" pitchFamily="34" charset="-122"/>
                <a:sym typeface="+mn-ea"/>
              </a:endParaRPr>
            </a:p>
          </p:txBody>
        </p:sp>
      </p:grpSp>
      <p:sp>
        <p:nvSpPr>
          <p:cNvPr id="22" name="文本框 21"/>
          <p:cNvSpPr txBox="1"/>
          <p:nvPr/>
        </p:nvSpPr>
        <p:spPr>
          <a:xfrm>
            <a:off x="4257675" y="2775585"/>
            <a:ext cx="7934960" cy="1973580"/>
          </a:xfrm>
          <a:prstGeom prst="rect">
            <a:avLst/>
          </a:prstGeom>
          <a:noFill/>
        </p:spPr>
        <p:txBody>
          <a:bodyPr wrap="square" rtlCol="0">
            <a:spAutoFit/>
          </a:bodyPr>
          <a:lstStyle/>
          <a:p>
            <a:pPr algn="l">
              <a:lnSpc>
                <a:spcPct val="170000"/>
              </a:lnSpc>
            </a:pPr>
            <a:r>
              <a:rPr lang="en-US" altLang="zh-CN" sz="1600" dirty="0">
                <a:solidFill>
                  <a:schemeClr val="bg1">
                    <a:lumMod val="50000"/>
                    <a:alpha val="70000"/>
                  </a:schemeClr>
                </a:solidFill>
                <a:latin typeface="思源黑体 CN Normal" panose="020B0400000000000000" pitchFamily="34" charset="-122"/>
                <a:ea typeface="思源黑体 CN Normal" panose="020B0400000000000000" pitchFamily="34" charset="-122"/>
              </a:rPr>
              <a:t>    </a:t>
            </a:r>
            <a:r>
              <a:rPr lang="zh-CN" altLang="en-US" dirty="0">
                <a:solidFill>
                  <a:schemeClr val="bg1">
                    <a:lumMod val="50000"/>
                    <a:alpha val="70000"/>
                  </a:schemeClr>
                </a:solidFill>
                <a:latin typeface="思源黑体 CN Normal" panose="020B0400000000000000" pitchFamily="34" charset="-122"/>
                <a:ea typeface="思源黑体 CN Normal" panose="020B0400000000000000" pitchFamily="34" charset="-122"/>
              </a:rPr>
              <a:t>我们在首页罗列了六大食堂总共</a:t>
            </a:r>
            <a:r>
              <a:rPr lang="en-US" altLang="zh-CN" dirty="0">
                <a:solidFill>
                  <a:schemeClr val="bg1">
                    <a:lumMod val="50000"/>
                    <a:alpha val="70000"/>
                  </a:schemeClr>
                </a:solidFill>
                <a:latin typeface="思源黑体 CN Normal" panose="020B0400000000000000" pitchFamily="34" charset="-122"/>
                <a:ea typeface="思源黑体 CN Normal" panose="020B0400000000000000" pitchFamily="34" charset="-122"/>
              </a:rPr>
              <a:t>20</a:t>
            </a:r>
            <a:r>
              <a:rPr lang="zh-CN" altLang="en-US" dirty="0">
                <a:solidFill>
                  <a:schemeClr val="bg1">
                    <a:lumMod val="50000"/>
                    <a:alpha val="70000"/>
                  </a:schemeClr>
                </a:solidFill>
                <a:latin typeface="思源黑体 CN Normal" panose="020B0400000000000000" pitchFamily="34" charset="-122"/>
                <a:ea typeface="思源黑体 CN Normal" panose="020B0400000000000000" pitchFamily="34" charset="-122"/>
              </a:rPr>
              <a:t>中特色风味菜品，并标明了价格和所在食堂。形象的菜品配图让用户可以直观感受菜品，再通过价格和食堂路径心理评估出想要选购的菜品。从而有效解决了不知道去哪个食堂吃饭、人在食堂却不知道点哪个菜、预算在付钱时不够等一系列问题。</a:t>
            </a:r>
            <a:endParaRPr lang="zh-CN" altLang="en-US" dirty="0">
              <a:solidFill>
                <a:schemeClr val="bg1">
                  <a:lumMod val="50000"/>
                  <a:alpha val="70000"/>
                </a:schemeClr>
              </a:solidFill>
              <a:latin typeface="思源黑体 CN Normal" panose="020B0400000000000000" pitchFamily="34" charset="-122"/>
              <a:ea typeface="思源黑体 CN Normal" panose="020B0400000000000000" pitchFamily="34" charset="-122"/>
            </a:endParaRPr>
          </a:p>
        </p:txBody>
      </p:sp>
      <p:grpSp>
        <p:nvGrpSpPr>
          <p:cNvPr id="24" name="组合 23"/>
          <p:cNvGrpSpPr/>
          <p:nvPr/>
        </p:nvGrpSpPr>
        <p:grpSpPr>
          <a:xfrm>
            <a:off x="3655317" y="805312"/>
            <a:ext cx="998976" cy="1229982"/>
            <a:chOff x="3666112" y="811027"/>
            <a:chExt cx="998976" cy="1229982"/>
          </a:xfrm>
        </p:grpSpPr>
        <p:grpSp>
          <p:nvGrpSpPr>
            <p:cNvPr id="9" name="组合 8"/>
            <p:cNvGrpSpPr/>
            <p:nvPr/>
          </p:nvGrpSpPr>
          <p:grpSpPr>
            <a:xfrm>
              <a:off x="3666112" y="811027"/>
              <a:ext cx="998976" cy="1229982"/>
              <a:chOff x="1901284" y="3546233"/>
              <a:chExt cx="1090983" cy="1343267"/>
            </a:xfrm>
          </p:grpSpPr>
          <p:sp>
            <p:nvSpPr>
              <p:cNvPr id="10" name="矩形 9"/>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4010660" y="918147"/>
              <a:ext cx="309880" cy="583565"/>
            </a:xfrm>
            <a:prstGeom prst="rect">
              <a:avLst/>
            </a:prstGeom>
            <a:noFill/>
          </p:spPr>
          <p:txBody>
            <a:bodyPr wrap="none" rtlCol="0">
              <a:spAutoFit/>
            </a:bodyPr>
            <a:lstStyle/>
            <a:p>
              <a:pPr algn="ct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39" name="图片 38" descr="截屏2023-02-13 17.59.59"/>
          <p:cNvPicPr>
            <a:picLocks noChangeAspect="1"/>
          </p:cNvPicPr>
          <p:nvPr/>
        </p:nvPicPr>
        <p:blipFill>
          <a:blip r:embed="rId2"/>
          <a:stretch>
            <a:fillRect/>
          </a:stretch>
        </p:blipFill>
        <p:spPr>
          <a:xfrm>
            <a:off x="950595" y="-635"/>
            <a:ext cx="2368550" cy="982980"/>
          </a:xfrm>
          <a:prstGeom prst="rect">
            <a:avLst/>
          </a:prstGeom>
        </p:spPr>
      </p:pic>
      <p:pic>
        <p:nvPicPr>
          <p:cNvPr id="3" name="图片 2"/>
          <p:cNvPicPr>
            <a:picLocks noChangeAspect="1"/>
          </p:cNvPicPr>
          <p:nvPr/>
        </p:nvPicPr>
        <p:blipFill>
          <a:blip r:embed="rId3"/>
          <a:stretch>
            <a:fillRect/>
          </a:stretch>
        </p:blipFill>
        <p:spPr>
          <a:xfrm>
            <a:off x="8534400" y="6471920"/>
            <a:ext cx="3657600" cy="352425"/>
          </a:xfrm>
          <a:prstGeom prst="rect">
            <a:avLst/>
          </a:prstGeom>
        </p:spPr>
      </p:pic>
      <p:sp>
        <p:nvSpPr>
          <p:cNvPr id="49" name="文本框 48"/>
          <p:cNvSpPr txBox="1"/>
          <p:nvPr/>
        </p:nvSpPr>
        <p:spPr>
          <a:xfrm>
            <a:off x="3887024" y="953232"/>
            <a:ext cx="477776" cy="645160"/>
          </a:xfrm>
          <a:prstGeom prst="rect">
            <a:avLst/>
          </a:prstGeom>
          <a:noFill/>
        </p:spPr>
        <p:txBody>
          <a:bodyPr wrap="square" rtlCol="0">
            <a:spAutoFit/>
          </a:bodyPr>
          <a:p>
            <a:pPr algn="ctr"/>
            <a:r>
              <a:rPr lang="en-US" altLang="zh-CN" sz="3600" spc="3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rPr>
              <a:t>1</a:t>
            </a:r>
            <a:endParaRPr lang="en-US" altLang="zh-CN" sz="3600" spc="3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endParaRPr>
          </a:p>
        </p:txBody>
      </p:sp>
      <p:pic>
        <p:nvPicPr>
          <p:cNvPr id="7" name="图片 6" descr="WechatIMG543"/>
          <p:cNvPicPr>
            <a:picLocks noChangeAspect="1"/>
          </p:cNvPicPr>
          <p:nvPr/>
        </p:nvPicPr>
        <p:blipFill>
          <a:blip r:embed="rId4"/>
          <a:stretch>
            <a:fillRect/>
          </a:stretch>
        </p:blipFill>
        <p:spPr>
          <a:xfrm>
            <a:off x="13970" y="982345"/>
            <a:ext cx="2092325" cy="4146550"/>
          </a:xfrm>
          <a:prstGeom prst="rect">
            <a:avLst/>
          </a:prstGeom>
        </p:spPr>
      </p:pic>
      <p:pic>
        <p:nvPicPr>
          <p:cNvPr id="8" name="图片 7" descr="WechatIMG553"/>
          <p:cNvPicPr>
            <a:picLocks noChangeAspect="1"/>
          </p:cNvPicPr>
          <p:nvPr/>
        </p:nvPicPr>
        <p:blipFill>
          <a:blip r:embed="rId5"/>
          <a:stretch>
            <a:fillRect/>
          </a:stretch>
        </p:blipFill>
        <p:spPr>
          <a:xfrm>
            <a:off x="2022475" y="2610485"/>
            <a:ext cx="2143125" cy="4247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071321" y="890653"/>
            <a:ext cx="4423410" cy="758825"/>
            <a:chOff x="3471881" y="654433"/>
            <a:chExt cx="4423410" cy="758825"/>
          </a:xfrm>
        </p:grpSpPr>
        <p:sp>
          <p:nvSpPr>
            <p:cNvPr id="4" name="矩形 3"/>
            <p:cNvSpPr/>
            <p:nvPr/>
          </p:nvSpPr>
          <p:spPr>
            <a:xfrm rot="21258657">
              <a:off x="3471881" y="654433"/>
              <a:ext cx="2299335" cy="75882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50011" y="710948"/>
              <a:ext cx="4145280" cy="645160"/>
            </a:xfrm>
            <a:prstGeom prst="rect">
              <a:avLst/>
            </a:prstGeom>
            <a:noFill/>
          </p:spPr>
          <p:txBody>
            <a:bodyPr wrap="square" rtlCol="0">
              <a:spAutoFit/>
            </a:bodyPr>
            <a:lstStyle/>
            <a:p>
              <a:pPr algn="r"/>
              <a:r>
                <a:rPr lang="zh-CN" altLang="en-US" sz="3600" spc="300" dirty="0">
                  <a:solidFill>
                    <a:schemeClr val="bg1"/>
                  </a:solidFill>
                  <a:latin typeface="思源黑体 CN Bold" panose="020B0800000000000000" pitchFamily="34" charset="-122"/>
                  <a:ea typeface="思源黑体 CN Bold" panose="020B0800000000000000" pitchFamily="34" charset="-122"/>
                </a:rPr>
                <a:t>不同食堂</a:t>
              </a:r>
              <a:r>
                <a:rPr lang="zh-CN" altLang="en-US" sz="3600" spc="300" dirty="0">
                  <a:solidFill>
                    <a:srgbClr val="6AA48B"/>
                  </a:solidFill>
                  <a:latin typeface="思源黑体 CN Bold" panose="020B0800000000000000" pitchFamily="34" charset="-122"/>
                  <a:ea typeface="思源黑体 CN Bold" panose="020B0800000000000000" pitchFamily="34" charset="-122"/>
                </a:rPr>
                <a:t>具体餐单</a:t>
              </a:r>
              <a:endParaRPr lang="zh-CN" altLang="en-US" sz="3600" spc="300" dirty="0">
                <a:solidFill>
                  <a:srgbClr val="6AA48B"/>
                </a:solidFill>
                <a:latin typeface="思源黑体 CN Bold" panose="020B0800000000000000" pitchFamily="34" charset="-122"/>
                <a:ea typeface="思源黑体 CN Bold" panose="020B0800000000000000" pitchFamily="34" charset="-122"/>
              </a:endParaRPr>
            </a:p>
          </p:txBody>
        </p:sp>
      </p:grpSp>
      <p:grpSp>
        <p:nvGrpSpPr>
          <p:cNvPr id="41" name="组合 40"/>
          <p:cNvGrpSpPr/>
          <p:nvPr/>
        </p:nvGrpSpPr>
        <p:grpSpPr>
          <a:xfrm>
            <a:off x="721995" y="1852295"/>
            <a:ext cx="6320790" cy="703580"/>
            <a:chOff x="1153446" y="2923991"/>
            <a:chExt cx="9789561" cy="1261210"/>
          </a:xfrm>
        </p:grpSpPr>
        <p:sp>
          <p:nvSpPr>
            <p:cNvPr id="9" name="矩形 8"/>
            <p:cNvSpPr/>
            <p:nvPr/>
          </p:nvSpPr>
          <p:spPr>
            <a:xfrm rot="20795682">
              <a:off x="6839010" y="2923991"/>
              <a:ext cx="1261212" cy="126121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0795682">
              <a:off x="9681795" y="2923991"/>
              <a:ext cx="1261212" cy="1261210"/>
            </a:xfrm>
            <a:prstGeom prst="rect">
              <a:avLst/>
            </a:prstGeom>
            <a:solidFill>
              <a:srgbClr val="6AA48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795682">
              <a:off x="3996228" y="2923991"/>
              <a:ext cx="1261212" cy="1261210"/>
            </a:xfrm>
            <a:prstGeom prst="rect">
              <a:avLst/>
            </a:prstGeom>
            <a:solidFill>
              <a:srgbClr val="6AA48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0795682">
              <a:off x="1153446" y="2923991"/>
              <a:ext cx="1261212" cy="126121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2948001" y="3341369"/>
              <a:ext cx="514884" cy="443866"/>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5790783" y="3341369"/>
              <a:ext cx="514884" cy="443866"/>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a:off x="8633566" y="3341369"/>
              <a:ext cx="514884" cy="443866"/>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0" y="5269532"/>
            <a:ext cx="4610100" cy="358118"/>
            <a:chOff x="0" y="6336967"/>
            <a:chExt cx="4610100" cy="358118"/>
          </a:xfrm>
        </p:grpSpPr>
        <p:sp>
          <p:nvSpPr>
            <p:cNvPr id="35" name="矩形 34"/>
            <p:cNvSpPr/>
            <p:nvPr/>
          </p:nvSpPr>
          <p:spPr>
            <a:xfrm>
              <a:off x="0" y="6336967"/>
              <a:ext cx="1803735" cy="358118"/>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47149" y="6377527"/>
              <a:ext cx="4262951" cy="275590"/>
            </a:xfrm>
            <a:prstGeom prst="rect">
              <a:avLst/>
            </a:prstGeom>
            <a:noFill/>
          </p:spPr>
          <p:txBody>
            <a:bodyPr wrap="square">
              <a:spAutoFit/>
            </a:bodyPr>
            <a:lstStyle/>
            <a:p>
              <a:r>
                <a:rPr lang="en-US" altLang="zh-CN" sz="1200" spc="300" dirty="0">
                  <a:solidFill>
                    <a:schemeClr val="bg1"/>
                  </a:solidFill>
                  <a:latin typeface="思源黑体 CN Bold" panose="020B0800000000000000" pitchFamily="34" charset="-122"/>
                  <a:ea typeface="思源黑体 CN Bold" panose="020B0800000000000000" pitchFamily="34" charset="-122"/>
                </a:rPr>
                <a:t>CONTENT OF </a:t>
              </a:r>
              <a:r>
                <a:rPr lang="en-US" altLang="zh-CN" sz="1200" spc="300" dirty="0">
                  <a:solidFill>
                    <a:srgbClr val="53BEBE"/>
                  </a:solidFill>
                  <a:latin typeface="思源黑体 CN Bold" panose="020B0800000000000000" pitchFamily="34" charset="-122"/>
                  <a:ea typeface="思源黑体 CN Bold" panose="020B0800000000000000" pitchFamily="34" charset="-122"/>
                </a:rPr>
                <a:t>MENU</a:t>
              </a:r>
              <a:endParaRPr lang="zh-CN" altLang="en-US" sz="1200" dirty="0">
                <a:solidFill>
                  <a:srgbClr val="53BEBE"/>
                </a:solidFill>
              </a:endParaRPr>
            </a:p>
          </p:txBody>
        </p:sp>
      </p:grpSp>
      <p:grpSp>
        <p:nvGrpSpPr>
          <p:cNvPr id="39" name="组合 38"/>
          <p:cNvGrpSpPr/>
          <p:nvPr/>
        </p:nvGrpSpPr>
        <p:grpSpPr>
          <a:xfrm>
            <a:off x="0" y="0"/>
            <a:ext cx="955040" cy="948055"/>
            <a:chOff x="0" y="0"/>
            <a:chExt cx="622300" cy="622300"/>
          </a:xfrm>
        </p:grpSpPr>
        <p:sp>
          <p:nvSpPr>
            <p:cNvPr id="37" name="矩形 36"/>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2562" y="126484"/>
              <a:ext cx="457176" cy="342619"/>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06</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3" name="图片 2" descr="截屏2023-02-13 17.59.59"/>
          <p:cNvPicPr>
            <a:picLocks noChangeAspect="1"/>
          </p:cNvPicPr>
          <p:nvPr/>
        </p:nvPicPr>
        <p:blipFill>
          <a:blip r:embed="rId1"/>
          <a:stretch>
            <a:fillRect/>
          </a:stretch>
        </p:blipFill>
        <p:spPr>
          <a:xfrm>
            <a:off x="960755" y="0"/>
            <a:ext cx="2368550" cy="982980"/>
          </a:xfrm>
          <a:prstGeom prst="rect">
            <a:avLst/>
          </a:prstGeom>
        </p:spPr>
      </p:pic>
      <p:grpSp>
        <p:nvGrpSpPr>
          <p:cNvPr id="34" name="组合 33"/>
          <p:cNvGrpSpPr/>
          <p:nvPr/>
        </p:nvGrpSpPr>
        <p:grpSpPr>
          <a:xfrm>
            <a:off x="3340357" y="256672"/>
            <a:ext cx="998976" cy="1229982"/>
            <a:chOff x="3666112" y="811027"/>
            <a:chExt cx="998976" cy="1229982"/>
          </a:xfrm>
        </p:grpSpPr>
        <p:grpSp>
          <p:nvGrpSpPr>
            <p:cNvPr id="43" name="组合 42"/>
            <p:cNvGrpSpPr/>
            <p:nvPr/>
          </p:nvGrpSpPr>
          <p:grpSpPr>
            <a:xfrm>
              <a:off x="3666112" y="811027"/>
              <a:ext cx="998976" cy="1229982"/>
              <a:chOff x="1901284" y="3546233"/>
              <a:chExt cx="1090983" cy="1343267"/>
            </a:xfrm>
          </p:grpSpPr>
          <p:sp>
            <p:nvSpPr>
              <p:cNvPr id="44" name="矩形 43"/>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6" name="文本框 45"/>
            <p:cNvSpPr txBox="1"/>
            <p:nvPr/>
          </p:nvSpPr>
          <p:spPr>
            <a:xfrm>
              <a:off x="4010660" y="918147"/>
              <a:ext cx="309880" cy="583565"/>
            </a:xfrm>
            <a:prstGeom prst="rect">
              <a:avLst/>
            </a:prstGeom>
            <a:noFill/>
          </p:spPr>
          <p:txBody>
            <a:bodyPr wrap="none" rtlCol="0">
              <a:spAutoFit/>
            </a:bodyPr>
            <a:p>
              <a:pPr algn="ct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grpSp>
      <p:sp>
        <p:nvSpPr>
          <p:cNvPr id="47" name="文本框 46"/>
          <p:cNvSpPr txBox="1"/>
          <p:nvPr/>
        </p:nvSpPr>
        <p:spPr>
          <a:xfrm>
            <a:off x="3469640" y="405130"/>
            <a:ext cx="683260" cy="645160"/>
          </a:xfrm>
          <a:prstGeom prst="rect">
            <a:avLst/>
          </a:prstGeom>
          <a:noFill/>
        </p:spPr>
        <p:txBody>
          <a:bodyPr wrap="square" rtlCol="0">
            <a:spAutoFit/>
          </a:bodyPr>
          <a:p>
            <a:pPr algn="ctr"/>
            <a:r>
              <a:rPr lang="en-US" altLang="zh-CN" sz="36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sym typeface="+mn-ea"/>
              </a:rPr>
              <a:t>2</a:t>
            </a:r>
            <a:endParaRPr lang="en-US" altLang="zh-CN" sz="3600" dirty="0">
              <a:ln w="9525">
                <a:solidFill>
                  <a:schemeClr val="bg1"/>
                </a:solidFill>
                <a:prstDash val="solid"/>
              </a:ln>
              <a:solidFill>
                <a:srgbClr val="FFFFFF"/>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sym typeface="+mn-ea"/>
            </a:endParaRPr>
          </a:p>
        </p:txBody>
      </p:sp>
      <p:sp>
        <p:nvSpPr>
          <p:cNvPr id="48" name="等腰三角形 47"/>
          <p:cNvSpPr/>
          <p:nvPr/>
        </p:nvSpPr>
        <p:spPr>
          <a:xfrm rot="5400000">
            <a:off x="7395210" y="2097405"/>
            <a:ext cx="263525" cy="246380"/>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rot="20795682">
            <a:off x="8009890" y="1861185"/>
            <a:ext cx="869950" cy="69596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等腰三角形 49"/>
          <p:cNvSpPr/>
          <p:nvPr/>
        </p:nvSpPr>
        <p:spPr>
          <a:xfrm rot="5400000">
            <a:off x="9204325" y="2160905"/>
            <a:ext cx="369570" cy="287020"/>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rot="20795682">
            <a:off x="9896475" y="1854200"/>
            <a:ext cx="880110" cy="681990"/>
          </a:xfrm>
          <a:prstGeom prst="rect">
            <a:avLst/>
          </a:prstGeom>
          <a:solidFill>
            <a:srgbClr val="6AA48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624205" y="1910715"/>
            <a:ext cx="1048385" cy="1076325"/>
          </a:xfrm>
          <a:prstGeom prst="rect">
            <a:avLst/>
          </a:prstGeom>
          <a:noFill/>
        </p:spPr>
        <p:txBody>
          <a:bodyPr wrap="square" rtlCol="0">
            <a:spAutoFit/>
          </a:bodyPr>
          <a:p>
            <a:r>
              <a:rPr lang="zh-CN" altLang="en-US" sz="3200">
                <a:solidFill>
                  <a:schemeClr val="bg1"/>
                </a:solidFill>
                <a:latin typeface="包图小白体" panose="02010601030101010101" charset="-122"/>
                <a:ea typeface="包图小白体" panose="02010601030101010101" charset="-122"/>
              </a:rPr>
              <a:t>玉湖</a:t>
            </a:r>
            <a:endParaRPr lang="zh-CN" altLang="en-US" sz="3200">
              <a:solidFill>
                <a:schemeClr val="bg1"/>
              </a:solidFill>
              <a:latin typeface="包图小白体" panose="02010601030101010101" charset="-122"/>
              <a:ea typeface="包图小白体" panose="02010601030101010101" charset="-122"/>
            </a:endParaRPr>
          </a:p>
          <a:p>
            <a:endParaRPr lang="zh-CN" altLang="en-US" sz="3200">
              <a:solidFill>
                <a:schemeClr val="bg1"/>
              </a:solidFill>
              <a:latin typeface="包图小白体" panose="02010601030101010101" charset="-122"/>
              <a:ea typeface="包图小白体" panose="02010601030101010101" charset="-122"/>
            </a:endParaRPr>
          </a:p>
        </p:txBody>
      </p:sp>
      <p:sp>
        <p:nvSpPr>
          <p:cNvPr id="53" name="文本框 52"/>
          <p:cNvSpPr txBox="1"/>
          <p:nvPr/>
        </p:nvSpPr>
        <p:spPr>
          <a:xfrm>
            <a:off x="9815830" y="1910715"/>
            <a:ext cx="1293495" cy="829945"/>
          </a:xfrm>
          <a:prstGeom prst="rect">
            <a:avLst/>
          </a:prstGeom>
          <a:noFill/>
        </p:spPr>
        <p:txBody>
          <a:bodyPr wrap="square" rtlCol="0">
            <a:spAutoFit/>
          </a:bodyPr>
          <a:p>
            <a:r>
              <a:rPr lang="zh-CN" altLang="en-US" sz="2400">
                <a:solidFill>
                  <a:schemeClr val="bg1"/>
                </a:solidFill>
                <a:latin typeface="包图小白体" panose="02010601030101010101" charset="-122"/>
                <a:ea typeface="包图小白体" panose="02010601030101010101" charset="-122"/>
              </a:rPr>
              <a:t>麦斯威</a:t>
            </a:r>
            <a:endParaRPr lang="zh-CN" altLang="en-US" sz="2400">
              <a:solidFill>
                <a:schemeClr val="bg1"/>
              </a:solidFill>
              <a:latin typeface="包图小白体" panose="02010601030101010101" charset="-122"/>
              <a:ea typeface="包图小白体" panose="02010601030101010101" charset="-122"/>
            </a:endParaRPr>
          </a:p>
          <a:p>
            <a:endParaRPr lang="zh-CN" altLang="en-US" sz="2400">
              <a:solidFill>
                <a:schemeClr val="bg1"/>
              </a:solidFill>
              <a:latin typeface="包图小白体" panose="02010601030101010101" charset="-122"/>
              <a:ea typeface="包图小白体" panose="02010601030101010101" charset="-122"/>
            </a:endParaRPr>
          </a:p>
        </p:txBody>
      </p:sp>
      <p:sp>
        <p:nvSpPr>
          <p:cNvPr id="54" name="文本框 53"/>
          <p:cNvSpPr txBox="1"/>
          <p:nvPr/>
        </p:nvSpPr>
        <p:spPr>
          <a:xfrm>
            <a:off x="7914005" y="1910715"/>
            <a:ext cx="1048385" cy="1076325"/>
          </a:xfrm>
          <a:prstGeom prst="rect">
            <a:avLst/>
          </a:prstGeom>
          <a:noFill/>
        </p:spPr>
        <p:txBody>
          <a:bodyPr wrap="square" rtlCol="0">
            <a:spAutoFit/>
          </a:bodyPr>
          <a:p>
            <a:r>
              <a:rPr lang="zh-CN" altLang="en-US" sz="3200">
                <a:solidFill>
                  <a:schemeClr val="bg1"/>
                </a:solidFill>
                <a:latin typeface="包图小白体" panose="02010601030101010101" charset="-122"/>
                <a:ea typeface="包图小白体" panose="02010601030101010101" charset="-122"/>
              </a:rPr>
              <a:t>临湖</a:t>
            </a:r>
            <a:endParaRPr lang="zh-CN" altLang="en-US" sz="3200">
              <a:solidFill>
                <a:schemeClr val="bg1"/>
              </a:solidFill>
              <a:latin typeface="包图小白体" panose="02010601030101010101" charset="-122"/>
              <a:ea typeface="包图小白体" panose="02010601030101010101" charset="-122"/>
            </a:endParaRPr>
          </a:p>
          <a:p>
            <a:endParaRPr lang="zh-CN" altLang="en-US" sz="3200">
              <a:solidFill>
                <a:schemeClr val="bg1"/>
              </a:solidFill>
              <a:latin typeface="包图小白体" panose="02010601030101010101" charset="-122"/>
              <a:ea typeface="包图小白体" panose="02010601030101010101" charset="-122"/>
            </a:endParaRPr>
          </a:p>
        </p:txBody>
      </p:sp>
      <p:sp>
        <p:nvSpPr>
          <p:cNvPr id="55" name="文本框 54"/>
          <p:cNvSpPr txBox="1"/>
          <p:nvPr/>
        </p:nvSpPr>
        <p:spPr>
          <a:xfrm>
            <a:off x="6173470" y="1910715"/>
            <a:ext cx="1048385" cy="1076325"/>
          </a:xfrm>
          <a:prstGeom prst="rect">
            <a:avLst/>
          </a:prstGeom>
          <a:noFill/>
        </p:spPr>
        <p:txBody>
          <a:bodyPr wrap="square" rtlCol="0">
            <a:spAutoFit/>
          </a:bodyPr>
          <a:p>
            <a:r>
              <a:rPr lang="zh-CN" altLang="en-US" sz="3200">
                <a:solidFill>
                  <a:schemeClr val="bg1"/>
                </a:solidFill>
                <a:latin typeface="包图小白体" panose="02010601030101010101" charset="-122"/>
                <a:ea typeface="包图小白体" panose="02010601030101010101" charset="-122"/>
              </a:rPr>
              <a:t>澄月</a:t>
            </a:r>
            <a:endParaRPr lang="zh-CN" altLang="en-US" sz="3200">
              <a:solidFill>
                <a:schemeClr val="bg1"/>
              </a:solidFill>
              <a:latin typeface="包图小白体" panose="02010601030101010101" charset="-122"/>
              <a:ea typeface="包图小白体" panose="02010601030101010101" charset="-122"/>
            </a:endParaRPr>
          </a:p>
          <a:p>
            <a:endParaRPr lang="zh-CN" altLang="en-US" sz="3200">
              <a:solidFill>
                <a:schemeClr val="bg1"/>
              </a:solidFill>
              <a:latin typeface="包图小白体" panose="02010601030101010101" charset="-122"/>
              <a:ea typeface="包图小白体" panose="02010601030101010101" charset="-122"/>
            </a:endParaRPr>
          </a:p>
        </p:txBody>
      </p:sp>
      <p:sp>
        <p:nvSpPr>
          <p:cNvPr id="56" name="文本框 55"/>
          <p:cNvSpPr txBox="1"/>
          <p:nvPr/>
        </p:nvSpPr>
        <p:spPr>
          <a:xfrm>
            <a:off x="4257040" y="1910715"/>
            <a:ext cx="1364615" cy="829945"/>
          </a:xfrm>
          <a:prstGeom prst="rect">
            <a:avLst/>
          </a:prstGeom>
          <a:noFill/>
        </p:spPr>
        <p:txBody>
          <a:bodyPr wrap="square" rtlCol="0">
            <a:spAutoFit/>
          </a:bodyPr>
          <a:p>
            <a:r>
              <a:rPr lang="zh-CN" altLang="en-US" sz="2400">
                <a:solidFill>
                  <a:schemeClr val="bg1"/>
                </a:solidFill>
                <a:latin typeface="包图小白体" panose="02010601030101010101" charset="-122"/>
                <a:ea typeface="包图小白体" panose="02010601030101010101" charset="-122"/>
              </a:rPr>
              <a:t>大食堂</a:t>
            </a:r>
            <a:endParaRPr lang="zh-CN" altLang="en-US" sz="2400">
              <a:solidFill>
                <a:schemeClr val="bg1"/>
              </a:solidFill>
              <a:latin typeface="包图小白体" panose="02010601030101010101" charset="-122"/>
              <a:ea typeface="包图小白体" panose="02010601030101010101" charset="-122"/>
            </a:endParaRPr>
          </a:p>
          <a:p>
            <a:endParaRPr lang="zh-CN" altLang="en-US" sz="2400">
              <a:solidFill>
                <a:schemeClr val="bg1"/>
              </a:solidFill>
              <a:latin typeface="包图小白体" panose="02010601030101010101" charset="-122"/>
              <a:ea typeface="包图小白体" panose="02010601030101010101" charset="-122"/>
            </a:endParaRPr>
          </a:p>
        </p:txBody>
      </p:sp>
      <p:sp>
        <p:nvSpPr>
          <p:cNvPr id="57" name="文本框 56"/>
          <p:cNvSpPr txBox="1"/>
          <p:nvPr/>
        </p:nvSpPr>
        <p:spPr>
          <a:xfrm>
            <a:off x="2473325" y="1910715"/>
            <a:ext cx="1048385" cy="1076325"/>
          </a:xfrm>
          <a:prstGeom prst="rect">
            <a:avLst/>
          </a:prstGeom>
          <a:noFill/>
        </p:spPr>
        <p:txBody>
          <a:bodyPr wrap="square" rtlCol="0">
            <a:spAutoFit/>
          </a:bodyPr>
          <a:p>
            <a:r>
              <a:rPr lang="zh-CN" altLang="en-US" sz="3200">
                <a:solidFill>
                  <a:schemeClr val="bg1"/>
                </a:solidFill>
                <a:latin typeface="包图小白体" panose="02010601030101010101" charset="-122"/>
                <a:ea typeface="包图小白体" panose="02010601030101010101" charset="-122"/>
              </a:rPr>
              <a:t>银泉</a:t>
            </a:r>
            <a:endParaRPr lang="zh-CN" altLang="en-US" sz="3200">
              <a:solidFill>
                <a:schemeClr val="bg1"/>
              </a:solidFill>
              <a:latin typeface="包图小白体" panose="02010601030101010101" charset="-122"/>
              <a:ea typeface="包图小白体" panose="02010601030101010101" charset="-122"/>
            </a:endParaRPr>
          </a:p>
          <a:p>
            <a:endParaRPr lang="zh-CN" altLang="en-US" sz="3200">
              <a:solidFill>
                <a:schemeClr val="bg1"/>
              </a:solidFill>
              <a:latin typeface="包图小白体" panose="02010601030101010101" charset="-122"/>
              <a:ea typeface="包图小白体" panose="02010601030101010101" charset="-122"/>
            </a:endParaRPr>
          </a:p>
        </p:txBody>
      </p:sp>
      <p:pic>
        <p:nvPicPr>
          <p:cNvPr id="58" name="图片 57" descr="WechatIMG559"/>
          <p:cNvPicPr>
            <a:picLocks noChangeAspect="1"/>
          </p:cNvPicPr>
          <p:nvPr/>
        </p:nvPicPr>
        <p:blipFill>
          <a:blip r:embed="rId2"/>
          <a:stretch>
            <a:fillRect/>
          </a:stretch>
        </p:blipFill>
        <p:spPr>
          <a:xfrm>
            <a:off x="9862185" y="2677160"/>
            <a:ext cx="1231900" cy="2555875"/>
          </a:xfrm>
          <a:prstGeom prst="rect">
            <a:avLst/>
          </a:prstGeom>
        </p:spPr>
      </p:pic>
      <p:pic>
        <p:nvPicPr>
          <p:cNvPr id="59" name="图片 58" descr="WechatIMG558"/>
          <p:cNvPicPr>
            <a:picLocks noChangeAspect="1"/>
          </p:cNvPicPr>
          <p:nvPr/>
        </p:nvPicPr>
        <p:blipFill>
          <a:blip r:embed="rId3"/>
          <a:stretch>
            <a:fillRect/>
          </a:stretch>
        </p:blipFill>
        <p:spPr>
          <a:xfrm>
            <a:off x="7947025" y="2703195"/>
            <a:ext cx="1189990" cy="2461260"/>
          </a:xfrm>
          <a:prstGeom prst="rect">
            <a:avLst/>
          </a:prstGeom>
        </p:spPr>
      </p:pic>
      <p:pic>
        <p:nvPicPr>
          <p:cNvPr id="60" name="图片 59" descr="WechatIMG557"/>
          <p:cNvPicPr>
            <a:picLocks noChangeAspect="1"/>
          </p:cNvPicPr>
          <p:nvPr/>
        </p:nvPicPr>
        <p:blipFill>
          <a:blip r:embed="rId4"/>
          <a:stretch>
            <a:fillRect/>
          </a:stretch>
        </p:blipFill>
        <p:spPr>
          <a:xfrm>
            <a:off x="6159500" y="2731135"/>
            <a:ext cx="1156335" cy="2408555"/>
          </a:xfrm>
          <a:prstGeom prst="rect">
            <a:avLst/>
          </a:prstGeom>
        </p:spPr>
      </p:pic>
      <p:pic>
        <p:nvPicPr>
          <p:cNvPr id="61" name="图片 60" descr="WechatIMG556"/>
          <p:cNvPicPr>
            <a:picLocks noChangeAspect="1"/>
          </p:cNvPicPr>
          <p:nvPr/>
        </p:nvPicPr>
        <p:blipFill>
          <a:blip r:embed="rId5"/>
          <a:stretch>
            <a:fillRect/>
          </a:stretch>
        </p:blipFill>
        <p:spPr>
          <a:xfrm>
            <a:off x="4177665" y="2746375"/>
            <a:ext cx="1170305" cy="2417445"/>
          </a:xfrm>
          <a:prstGeom prst="rect">
            <a:avLst/>
          </a:prstGeom>
        </p:spPr>
      </p:pic>
      <p:pic>
        <p:nvPicPr>
          <p:cNvPr id="62" name="图片 61" descr="WechatIMG555"/>
          <p:cNvPicPr>
            <a:picLocks noChangeAspect="1"/>
          </p:cNvPicPr>
          <p:nvPr/>
        </p:nvPicPr>
        <p:blipFill>
          <a:blip r:embed="rId6"/>
          <a:stretch>
            <a:fillRect/>
          </a:stretch>
        </p:blipFill>
        <p:spPr>
          <a:xfrm>
            <a:off x="2394585" y="2718435"/>
            <a:ext cx="1170305" cy="2422525"/>
          </a:xfrm>
          <a:prstGeom prst="rect">
            <a:avLst/>
          </a:prstGeom>
        </p:spPr>
      </p:pic>
      <p:pic>
        <p:nvPicPr>
          <p:cNvPr id="63" name="图片 62" descr="WechatIMG554"/>
          <p:cNvPicPr>
            <a:picLocks noChangeAspect="1"/>
          </p:cNvPicPr>
          <p:nvPr/>
        </p:nvPicPr>
        <p:blipFill>
          <a:blip r:embed="rId7"/>
          <a:stretch>
            <a:fillRect/>
          </a:stretch>
        </p:blipFill>
        <p:spPr>
          <a:xfrm>
            <a:off x="600710" y="2740660"/>
            <a:ext cx="1162050" cy="2400300"/>
          </a:xfrm>
          <a:prstGeom prst="rect">
            <a:avLst/>
          </a:prstGeom>
        </p:spPr>
      </p:pic>
      <p:pic>
        <p:nvPicPr>
          <p:cNvPr id="64" name="图片 63"/>
          <p:cNvPicPr>
            <a:picLocks noChangeAspect="1"/>
          </p:cNvPicPr>
          <p:nvPr/>
        </p:nvPicPr>
        <p:blipFill>
          <a:blip r:embed="rId8"/>
          <a:stretch>
            <a:fillRect/>
          </a:stretch>
        </p:blipFill>
        <p:spPr>
          <a:xfrm>
            <a:off x="8507730" y="6505575"/>
            <a:ext cx="3657600" cy="352425"/>
          </a:xfrm>
          <a:prstGeom prst="rect">
            <a:avLst/>
          </a:prstGeom>
        </p:spPr>
      </p:pic>
      <p:sp>
        <p:nvSpPr>
          <p:cNvPr id="65" name="文本框 64"/>
          <p:cNvSpPr txBox="1"/>
          <p:nvPr/>
        </p:nvSpPr>
        <p:spPr>
          <a:xfrm>
            <a:off x="586740" y="5787390"/>
            <a:ext cx="8042275" cy="1014730"/>
          </a:xfrm>
          <a:prstGeom prst="rect">
            <a:avLst/>
          </a:prstGeom>
          <a:noFill/>
        </p:spPr>
        <p:txBody>
          <a:bodyPr wrap="square" rtlCol="0">
            <a:spAutoFit/>
          </a:bodyPr>
          <a:p>
            <a:r>
              <a:rPr lang="en-US" altLang="zh-CN"/>
              <a:t>    </a:t>
            </a:r>
            <a:r>
              <a:rPr lang="zh-CN" altLang="en-US" sz="2000">
                <a:solidFill>
                  <a:schemeClr val="bg1">
                    <a:lumMod val="50000"/>
                  </a:schemeClr>
                </a:solidFill>
              </a:rPr>
              <a:t>考虑到已经决定去某一食堂或者已经身处某个食堂的情况，我们特意将每个食堂各自的风味区块化，实现快速查找指定食堂的风味菜单，得以有效提高用户选择效率。</a:t>
            </a:r>
            <a:endParaRPr lang="zh-CN" altLang="en-US" sz="20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0"/>
            <a:ext cx="12210324" cy="6858000"/>
            <a:chOff x="0" y="0"/>
            <a:chExt cx="12210324" cy="685800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l="19196" t="19196" b="8081"/>
            <a:stretch>
              <a:fillRect/>
            </a:stretch>
          </p:blipFill>
          <p:spPr>
            <a:xfrm flipH="1">
              <a:off x="0" y="0"/>
              <a:ext cx="12192000" cy="6858000"/>
            </a:xfrm>
            <a:prstGeom prst="rect">
              <a:avLst/>
            </a:prstGeom>
          </p:spPr>
        </p:pic>
        <p:sp>
          <p:nvSpPr>
            <p:cNvPr id="6" name="矩形 5"/>
            <p:cNvSpPr/>
            <p:nvPr/>
          </p:nvSpPr>
          <p:spPr>
            <a:xfrm>
              <a:off x="18324"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8415" y="0"/>
            <a:ext cx="942340" cy="982980"/>
            <a:chOff x="11569701" y="0"/>
            <a:chExt cx="622300" cy="622300"/>
          </a:xfrm>
        </p:grpSpPr>
        <p:sp>
          <p:nvSpPr>
            <p:cNvPr id="14" name="矩形 13"/>
            <p:cNvSpPr/>
            <p:nvPr/>
          </p:nvSpPr>
          <p:spPr>
            <a:xfrm>
              <a:off x="11569701"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1652263" y="126484"/>
              <a:ext cx="457176" cy="330446"/>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07</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0" name="组合 19"/>
          <p:cNvGrpSpPr/>
          <p:nvPr/>
        </p:nvGrpSpPr>
        <p:grpSpPr>
          <a:xfrm>
            <a:off x="0" y="1148180"/>
            <a:ext cx="8026400" cy="4858446"/>
            <a:chOff x="0" y="1148180"/>
            <a:chExt cx="8026400" cy="4858446"/>
          </a:xfrm>
        </p:grpSpPr>
        <p:sp>
          <p:nvSpPr>
            <p:cNvPr id="13" name="矩形 12"/>
            <p:cNvSpPr/>
            <p:nvPr/>
          </p:nvSpPr>
          <p:spPr>
            <a:xfrm>
              <a:off x="0" y="1148180"/>
              <a:ext cx="8026400" cy="456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93920" y="3790635"/>
              <a:ext cx="2400300" cy="2215991"/>
            </a:xfrm>
            <a:prstGeom prst="rect">
              <a:avLst/>
            </a:prstGeom>
            <a:noFill/>
          </p:spPr>
          <p:txBody>
            <a:bodyPr wrap="square">
              <a:spAutoFit/>
            </a:bodyPr>
            <a:lstStyle/>
            <a:p>
              <a:pPr algn="ctr"/>
              <a:r>
                <a:rPr lang="en-US" altLang="zh-CN" sz="13800" dirty="0">
                  <a:solidFill>
                    <a:srgbClr val="6AA48B">
                      <a:alpha val="20000"/>
                    </a:srgbClr>
                  </a:solidFill>
                  <a:latin typeface="思源黑体 CN Bold" panose="020B0800000000000000" pitchFamily="34" charset="-122"/>
                  <a:ea typeface="思源黑体 CN Bold" panose="020B0800000000000000" pitchFamily="34" charset="-122"/>
                </a:rPr>
                <a:t>03</a:t>
              </a:r>
              <a:endParaRPr lang="zh-CN" altLang="en-US" sz="13800" dirty="0">
                <a:solidFill>
                  <a:srgbClr val="6AA48B">
                    <a:alpha val="20000"/>
                  </a:srgbClr>
                </a:solidFill>
                <a:latin typeface="思源黑体 CN Bold" panose="020B0800000000000000" pitchFamily="34" charset="-122"/>
                <a:ea typeface="思源黑体 CN Bold" panose="020B0800000000000000" pitchFamily="34" charset="-122"/>
              </a:endParaRPr>
            </a:p>
          </p:txBody>
        </p:sp>
      </p:grpSp>
      <p:sp>
        <p:nvSpPr>
          <p:cNvPr id="22" name="文本框 21"/>
          <p:cNvSpPr txBox="1"/>
          <p:nvPr/>
        </p:nvSpPr>
        <p:spPr>
          <a:xfrm>
            <a:off x="143510" y="2564765"/>
            <a:ext cx="4660265" cy="2599690"/>
          </a:xfrm>
          <a:prstGeom prst="rect">
            <a:avLst/>
          </a:prstGeom>
          <a:noFill/>
        </p:spPr>
        <p:txBody>
          <a:bodyPr wrap="square" rtlCol="0">
            <a:spAutoFit/>
          </a:bodyPr>
          <a:lstStyle/>
          <a:p>
            <a:pPr algn="l">
              <a:lnSpc>
                <a:spcPct val="170000"/>
              </a:lnSpc>
            </a:pPr>
            <a:r>
              <a:rPr lang="en-US" altLang="zh-CN" sz="1200" dirty="0">
                <a:solidFill>
                  <a:schemeClr val="bg1">
                    <a:lumMod val="50000"/>
                    <a:alpha val="70000"/>
                  </a:schemeClr>
                </a:solidFill>
                <a:latin typeface="思源黑体 CN Normal" panose="020B0400000000000000" pitchFamily="34" charset="-122"/>
                <a:ea typeface="思源黑体 CN Normal" panose="020B0400000000000000" pitchFamily="34" charset="-122"/>
              </a:rPr>
              <a:t>    </a:t>
            </a:r>
            <a:r>
              <a:rPr lang="zh-CN" altLang="en-US" sz="1600" dirty="0">
                <a:solidFill>
                  <a:schemeClr val="bg1">
                    <a:lumMod val="50000"/>
                    <a:alpha val="70000"/>
                  </a:schemeClr>
                </a:solidFill>
                <a:latin typeface="思源黑体 CN Normal" panose="020B0400000000000000" pitchFamily="34" charset="-122"/>
                <a:ea typeface="思源黑体 CN Normal" panose="020B0400000000000000" pitchFamily="34" charset="-122"/>
              </a:rPr>
              <a:t>作为食堂餐饮系列的小程序，对菜品的评价和打分是一项基本项目需求。在我们的这哥程序里，我们希望通过所有用户对菜品的评价和打分来给其他用户种草或者是避雷，这种通过他人的经验来让自己更好地选择的方式在任何情况下都是一种较为妥帖的辅助抉择的方法。</a:t>
            </a:r>
            <a:endParaRPr lang="zh-CN" altLang="en-US" sz="1600" dirty="0">
              <a:solidFill>
                <a:schemeClr val="bg1">
                  <a:lumMod val="50000"/>
                  <a:alpha val="70000"/>
                </a:schemeClr>
              </a:solidFill>
              <a:latin typeface="思源黑体 CN Normal" panose="020B0400000000000000" pitchFamily="34" charset="-122"/>
              <a:ea typeface="思源黑体 CN Normal" panose="020B0400000000000000" pitchFamily="34" charset="-122"/>
            </a:endParaRPr>
          </a:p>
        </p:txBody>
      </p:sp>
      <p:grpSp>
        <p:nvGrpSpPr>
          <p:cNvPr id="23" name="组合 22"/>
          <p:cNvGrpSpPr/>
          <p:nvPr/>
        </p:nvGrpSpPr>
        <p:grpSpPr>
          <a:xfrm>
            <a:off x="143510" y="1633855"/>
            <a:ext cx="6096000" cy="863600"/>
            <a:chOff x="-470256" y="2032043"/>
            <a:chExt cx="6096000" cy="863600"/>
          </a:xfrm>
        </p:grpSpPr>
        <p:sp>
          <p:nvSpPr>
            <p:cNvPr id="16" name="矩形 15"/>
            <p:cNvSpPr/>
            <p:nvPr/>
          </p:nvSpPr>
          <p:spPr>
            <a:xfrm rot="20857509">
              <a:off x="2221509" y="2122213"/>
              <a:ext cx="711835" cy="773430"/>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0256" y="2032043"/>
              <a:ext cx="6096000" cy="755650"/>
            </a:xfrm>
            <a:prstGeom prst="rect">
              <a:avLst/>
            </a:prstGeom>
            <a:noFill/>
          </p:spPr>
          <p:txBody>
            <a:bodyPr wrap="square">
              <a:spAutoFit/>
            </a:bodyPr>
            <a:lstStyle/>
            <a:p>
              <a:pPr algn="r">
                <a:lnSpc>
                  <a:spcPct val="120000"/>
                </a:lnSpc>
              </a:pPr>
              <a:r>
                <a:rPr lang="zh-CN" altLang="en-US" sz="3600" spc="300" dirty="0">
                  <a:solidFill>
                    <a:srgbClr val="53BEBE"/>
                  </a:solidFill>
                  <a:latin typeface="思源黑体 CN Bold" panose="020B0800000000000000" pitchFamily="34" charset="-122"/>
                  <a:ea typeface="思源黑体 CN Bold" panose="020B0800000000000000" pitchFamily="34" charset="-122"/>
                </a:rPr>
                <a:t>具体菜品</a:t>
              </a:r>
              <a:r>
                <a:rPr lang="en-US" altLang="zh-CN" sz="3600" spc="300" dirty="0">
                  <a:latin typeface="思源黑体 CN Bold" panose="020B0800000000000000" pitchFamily="34" charset="-122"/>
                  <a:ea typeface="思源黑体 CN Bold" panose="020B0800000000000000" pitchFamily="34" charset="-122"/>
                </a:rPr>
                <a:t> </a:t>
              </a:r>
              <a:r>
                <a:rPr lang="zh-CN" altLang="en-US" sz="3600" spc="300" dirty="0">
                  <a:solidFill>
                    <a:schemeClr val="bg1"/>
                  </a:solidFill>
                  <a:latin typeface="思源黑体 CN Bold" panose="020B0800000000000000" pitchFamily="34" charset="-122"/>
                  <a:ea typeface="思源黑体 CN Bold" panose="020B0800000000000000" pitchFamily="34" charset="-122"/>
                </a:rPr>
                <a:t>の</a:t>
              </a:r>
              <a:r>
                <a:rPr lang="en-US" altLang="zh-CN" sz="3600" spc="300" dirty="0">
                  <a:solidFill>
                    <a:schemeClr val="bg1"/>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评价与打分</a:t>
              </a:r>
              <a:endParaRPr lang="zh-CN" altLang="en-US" sz="3600" spc="300" dirty="0">
                <a:solidFill>
                  <a:srgbClr val="53BEBE"/>
                </a:solidFill>
                <a:latin typeface="思源黑体 CN Bold" panose="020B0800000000000000" pitchFamily="34" charset="-122"/>
                <a:ea typeface="思源黑体 CN Bold" panose="020B0800000000000000" pitchFamily="34" charset="-122"/>
              </a:endParaRPr>
            </a:p>
          </p:txBody>
        </p:sp>
      </p:grpSp>
      <p:grpSp>
        <p:nvGrpSpPr>
          <p:cNvPr id="8" name="组合 7"/>
          <p:cNvGrpSpPr/>
          <p:nvPr/>
        </p:nvGrpSpPr>
        <p:grpSpPr>
          <a:xfrm>
            <a:off x="7403426" y="875797"/>
            <a:ext cx="998976" cy="1229982"/>
            <a:chOff x="7395806" y="811027"/>
            <a:chExt cx="998976" cy="1229982"/>
          </a:xfrm>
        </p:grpSpPr>
        <p:grpSp>
          <p:nvGrpSpPr>
            <p:cNvPr id="9" name="组合 8"/>
            <p:cNvGrpSpPr/>
            <p:nvPr/>
          </p:nvGrpSpPr>
          <p:grpSpPr>
            <a:xfrm>
              <a:off x="7395806" y="811027"/>
              <a:ext cx="998976" cy="1229982"/>
              <a:chOff x="1901284" y="3546233"/>
              <a:chExt cx="1090983" cy="1343267"/>
            </a:xfrm>
          </p:grpSpPr>
          <p:sp>
            <p:nvSpPr>
              <p:cNvPr id="10" name="矩形 9"/>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915522">
                <a:off x="1901284" y="3546233"/>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627642" y="918147"/>
              <a:ext cx="535305" cy="645160"/>
            </a:xfrm>
            <a:prstGeom prst="rect">
              <a:avLst/>
            </a:prstGeom>
            <a:noFill/>
          </p:spPr>
          <p:txBody>
            <a:bodyPr wrap="none" rtlCol="0">
              <a:spAutoFit/>
            </a:bodyPr>
            <a:lstStyle/>
            <a:p>
              <a:pPr algn="ctr"/>
              <a:r>
                <a:rPr lang="en-US" altLang="zh-CN" sz="36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sym typeface="+mn-ea"/>
                </a:rPr>
                <a:t>3</a:t>
              </a:r>
              <a:endParaRPr lang="zh-CN" altLang="en-US" sz="36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2" name="图片 1" descr="截屏2023-02-13 17.59.59"/>
          <p:cNvPicPr>
            <a:picLocks noChangeAspect="1"/>
          </p:cNvPicPr>
          <p:nvPr/>
        </p:nvPicPr>
        <p:blipFill>
          <a:blip r:embed="rId3"/>
          <a:stretch>
            <a:fillRect/>
          </a:stretch>
        </p:blipFill>
        <p:spPr>
          <a:xfrm>
            <a:off x="960755" y="0"/>
            <a:ext cx="2368550" cy="982980"/>
          </a:xfrm>
          <a:prstGeom prst="rect">
            <a:avLst/>
          </a:prstGeom>
        </p:spPr>
      </p:pic>
      <p:pic>
        <p:nvPicPr>
          <p:cNvPr id="3" name="图片 2" descr="WechatIMG560"/>
          <p:cNvPicPr>
            <a:picLocks noChangeAspect="1"/>
          </p:cNvPicPr>
          <p:nvPr/>
        </p:nvPicPr>
        <p:blipFill>
          <a:blip r:embed="rId4"/>
          <a:stretch>
            <a:fillRect/>
          </a:stretch>
        </p:blipFill>
        <p:spPr>
          <a:xfrm>
            <a:off x="7094220" y="2134235"/>
            <a:ext cx="2472055" cy="4714240"/>
          </a:xfrm>
          <a:prstGeom prst="rect">
            <a:avLst/>
          </a:prstGeom>
        </p:spPr>
      </p:pic>
      <p:pic>
        <p:nvPicPr>
          <p:cNvPr id="4" name="图片 3" descr="WechatIMG561"/>
          <p:cNvPicPr>
            <a:picLocks noChangeAspect="1"/>
          </p:cNvPicPr>
          <p:nvPr/>
        </p:nvPicPr>
        <p:blipFill>
          <a:blip r:embed="rId5"/>
          <a:stretch>
            <a:fillRect/>
          </a:stretch>
        </p:blipFill>
        <p:spPr>
          <a:xfrm>
            <a:off x="9566910" y="0"/>
            <a:ext cx="2643505" cy="5462905"/>
          </a:xfrm>
          <a:prstGeom prst="rect">
            <a:avLst/>
          </a:prstGeom>
        </p:spPr>
      </p:pic>
      <p:pic>
        <p:nvPicPr>
          <p:cNvPr id="64" name="图片 63"/>
          <p:cNvPicPr>
            <a:picLocks noChangeAspect="1"/>
          </p:cNvPicPr>
          <p:nvPr/>
        </p:nvPicPr>
        <p:blipFill>
          <a:blip r:embed="rId6"/>
          <a:stretch>
            <a:fillRect/>
          </a:stretch>
        </p:blipFill>
        <p:spPr>
          <a:xfrm>
            <a:off x="850773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307348" y="0"/>
            <a:ext cx="622300" cy="68580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67761" y="1084011"/>
            <a:ext cx="6471285" cy="755650"/>
            <a:chOff x="604641" y="1621856"/>
            <a:chExt cx="6471285" cy="755650"/>
          </a:xfrm>
        </p:grpSpPr>
        <p:sp>
          <p:nvSpPr>
            <p:cNvPr id="7" name="矩形 6"/>
            <p:cNvSpPr/>
            <p:nvPr/>
          </p:nvSpPr>
          <p:spPr>
            <a:xfrm rot="21367123">
              <a:off x="1929251" y="1750761"/>
              <a:ext cx="1494790" cy="497840"/>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4641" y="1621856"/>
              <a:ext cx="6471285" cy="755650"/>
            </a:xfrm>
            <a:prstGeom prst="rect">
              <a:avLst/>
            </a:prstGeom>
            <a:noFill/>
          </p:spPr>
          <p:txBody>
            <a:bodyPr wrap="square">
              <a:spAutoFit/>
            </a:bodyPr>
            <a:lstStyle/>
            <a:p>
              <a:pPr>
                <a:lnSpc>
                  <a:spcPct val="120000"/>
                </a:lnSpc>
              </a:pPr>
              <a:r>
                <a:rPr lang="zh-CN" altLang="en-US" sz="3600" spc="300" dirty="0">
                  <a:solidFill>
                    <a:srgbClr val="53BEBE"/>
                  </a:solidFill>
                  <a:latin typeface="思源黑体 CN Bold" panose="020B0800000000000000" pitchFamily="34" charset="-122"/>
                  <a:ea typeface="思源黑体 CN Bold" panose="020B0800000000000000" pitchFamily="34" charset="-122"/>
                </a:rPr>
                <a:t>随</a:t>
              </a:r>
              <a:r>
                <a:rPr lang="en-US" altLang="zh-CN" sz="3600" spc="300" dirty="0">
                  <a:solidFill>
                    <a:srgbClr val="53BEBE"/>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机</a:t>
              </a:r>
              <a:r>
                <a:rPr lang="en-US" altLang="zh-CN" sz="3600" spc="300" dirty="0">
                  <a:solidFill>
                    <a:srgbClr val="53BEBE"/>
                  </a:solidFill>
                  <a:latin typeface="思源黑体 CN Bold" panose="020B0800000000000000" pitchFamily="34" charset="-122"/>
                  <a:ea typeface="思源黑体 CN Bold" panose="020B0800000000000000" pitchFamily="34" charset="-122"/>
                </a:rPr>
                <a:t> </a:t>
              </a:r>
              <a:r>
                <a:rPr lang="zh-CN" altLang="en-US" sz="3600" spc="300" dirty="0">
                  <a:solidFill>
                    <a:schemeClr val="bg1"/>
                  </a:solidFill>
                  <a:latin typeface="思源黑体 CN Bold" panose="020B0800000000000000" pitchFamily="34" charset="-122"/>
                  <a:ea typeface="思源黑体 CN Bold" panose="020B0800000000000000" pitchFamily="34" charset="-122"/>
                </a:rPr>
                <a:t>转盘</a:t>
              </a:r>
              <a:r>
                <a:rPr lang="en-US" altLang="zh-CN" sz="3600" spc="300" dirty="0">
                  <a:solidFill>
                    <a:schemeClr val="bg1"/>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帮</a:t>
              </a:r>
              <a:r>
                <a:rPr lang="en-US" altLang="zh-CN" sz="3600" spc="300" dirty="0">
                  <a:solidFill>
                    <a:srgbClr val="53BEBE"/>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助</a:t>
              </a:r>
              <a:r>
                <a:rPr lang="en-US" altLang="zh-CN" sz="3600" spc="300" dirty="0">
                  <a:solidFill>
                    <a:srgbClr val="53BEBE"/>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选</a:t>
              </a:r>
              <a:r>
                <a:rPr lang="en-US" altLang="zh-CN" sz="3600" spc="300" dirty="0">
                  <a:solidFill>
                    <a:srgbClr val="53BEBE"/>
                  </a:solidFill>
                  <a:latin typeface="思源黑体 CN Bold" panose="020B0800000000000000" pitchFamily="34" charset="-122"/>
                  <a:ea typeface="思源黑体 CN Bold" panose="020B0800000000000000" pitchFamily="34" charset="-122"/>
                </a:rPr>
                <a:t> </a:t>
              </a:r>
              <a:r>
                <a:rPr lang="zh-CN" altLang="en-US" sz="3600" spc="300" dirty="0">
                  <a:solidFill>
                    <a:srgbClr val="53BEBE"/>
                  </a:solidFill>
                  <a:latin typeface="思源黑体 CN Bold" panose="020B0800000000000000" pitchFamily="34" charset="-122"/>
                  <a:ea typeface="思源黑体 CN Bold" panose="020B0800000000000000" pitchFamily="34" charset="-122"/>
                </a:rPr>
                <a:t>餐</a:t>
              </a:r>
              <a:endParaRPr lang="zh-CN" altLang="en-US" sz="3600" spc="300" dirty="0">
                <a:solidFill>
                  <a:srgbClr val="53BEBE"/>
                </a:solidFill>
                <a:latin typeface="思源黑体 CN Bold" panose="020B0800000000000000" pitchFamily="34" charset="-122"/>
                <a:ea typeface="思源黑体 CN Bold" panose="020B0800000000000000" pitchFamily="34" charset="-122"/>
              </a:endParaRPr>
            </a:p>
          </p:txBody>
        </p:sp>
      </p:grpSp>
      <p:grpSp>
        <p:nvGrpSpPr>
          <p:cNvPr id="30" name="组合 29"/>
          <p:cNvGrpSpPr/>
          <p:nvPr/>
        </p:nvGrpSpPr>
        <p:grpSpPr>
          <a:xfrm>
            <a:off x="183" y="1970785"/>
            <a:ext cx="1998433" cy="446273"/>
            <a:chOff x="3580313" y="2944240"/>
            <a:chExt cx="1998433" cy="446273"/>
          </a:xfrm>
        </p:grpSpPr>
        <p:sp>
          <p:nvSpPr>
            <p:cNvPr id="9" name="矩形 8"/>
            <p:cNvSpPr/>
            <p:nvPr/>
          </p:nvSpPr>
          <p:spPr>
            <a:xfrm>
              <a:off x="3580313" y="2944240"/>
              <a:ext cx="1998433" cy="446273"/>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607-6151368"/>
            <p:cNvSpPr/>
            <p:nvPr/>
          </p:nvSpPr>
          <p:spPr>
            <a:xfrm>
              <a:off x="5172893" y="3020628"/>
              <a:ext cx="293498" cy="293496"/>
            </a:xfrm>
            <a:custGeom>
              <a:avLst/>
              <a:gdLst>
                <a:gd name="T0" fmla="*/ 9510 w 12800"/>
                <a:gd name="T1" fmla="*/ 7200 h 12800"/>
                <a:gd name="T2" fmla="*/ 4800 w 12800"/>
                <a:gd name="T3" fmla="*/ 11648 h 12800"/>
                <a:gd name="T4" fmla="*/ 5872 w 12800"/>
                <a:gd name="T5" fmla="*/ 12800 h 12800"/>
                <a:gd name="T6" fmla="*/ 12800 w 12800"/>
                <a:gd name="T7" fmla="*/ 6442 h 12800"/>
                <a:gd name="T8" fmla="*/ 5926 w 12800"/>
                <a:gd name="T9" fmla="*/ 0 h 12800"/>
                <a:gd name="T10" fmla="*/ 4800 w 12800"/>
                <a:gd name="T11" fmla="*/ 1236 h 12800"/>
                <a:gd name="T12" fmla="*/ 9420 w 12800"/>
                <a:gd name="T13" fmla="*/ 5600 h 12800"/>
                <a:gd name="T14" fmla="*/ 0 w 12800"/>
                <a:gd name="T15" fmla="*/ 5600 h 12800"/>
                <a:gd name="T16" fmla="*/ 0 w 12800"/>
                <a:gd name="T17" fmla="*/ 7200 h 12800"/>
                <a:gd name="T18" fmla="*/ 9510 w 12800"/>
                <a:gd name="T19" fmla="*/ 7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00" h="12800">
                  <a:moveTo>
                    <a:pt x="9510" y="7200"/>
                  </a:moveTo>
                  <a:lnTo>
                    <a:pt x="4800" y="11648"/>
                  </a:lnTo>
                  <a:lnTo>
                    <a:pt x="5872" y="12800"/>
                  </a:lnTo>
                  <a:lnTo>
                    <a:pt x="12800" y="6442"/>
                  </a:lnTo>
                  <a:lnTo>
                    <a:pt x="5926" y="0"/>
                  </a:lnTo>
                  <a:lnTo>
                    <a:pt x="4800" y="1236"/>
                  </a:lnTo>
                  <a:lnTo>
                    <a:pt x="9420" y="5600"/>
                  </a:lnTo>
                  <a:lnTo>
                    <a:pt x="0" y="5600"/>
                  </a:lnTo>
                  <a:lnTo>
                    <a:pt x="0" y="7200"/>
                  </a:lnTo>
                  <a:lnTo>
                    <a:pt x="9510" y="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3658458" y="2985250"/>
              <a:ext cx="1920288" cy="369332"/>
            </a:xfrm>
            <a:prstGeom prst="rect">
              <a:avLst/>
            </a:prstGeom>
            <a:noFill/>
          </p:spPr>
          <p:txBody>
            <a:bodyPr wrap="square">
              <a:spAutoFit/>
            </a:bodyPr>
            <a:lstStyle/>
            <a:p>
              <a:r>
                <a:rPr lang="en-US" altLang="zh-CN" dirty="0">
                  <a:solidFill>
                    <a:schemeClr val="bg1"/>
                  </a:solidFill>
                </a:rPr>
                <a:t>SHOW CASES</a:t>
              </a:r>
              <a:endParaRPr lang="zh-CN" altLang="en-US" dirty="0">
                <a:solidFill>
                  <a:schemeClr val="bg1"/>
                </a:solidFill>
              </a:endParaRPr>
            </a:p>
          </p:txBody>
        </p:sp>
      </p:grpSp>
      <p:sp>
        <p:nvSpPr>
          <p:cNvPr id="4" name="矩形 3"/>
          <p:cNvSpPr/>
          <p:nvPr/>
        </p:nvSpPr>
        <p:spPr>
          <a:xfrm>
            <a:off x="5906027" y="126523"/>
            <a:ext cx="2299086" cy="2299086"/>
          </a:xfrm>
          <a:prstGeom prst="rect">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1894-5690038"/>
          <p:cNvSpPr>
            <a:spLocks noChangeAspect="1"/>
          </p:cNvSpPr>
          <p:nvPr/>
        </p:nvSpPr>
        <p:spPr bwMode="auto">
          <a:xfrm>
            <a:off x="6544480" y="742163"/>
            <a:ext cx="1022180" cy="1018276"/>
          </a:xfrm>
          <a:custGeom>
            <a:avLst/>
            <a:gdLst>
              <a:gd name="T0" fmla="*/ 4357 w 12837"/>
              <a:gd name="T1" fmla="*/ 3842 h 12800"/>
              <a:gd name="T2" fmla="*/ 5420 w 12837"/>
              <a:gd name="T3" fmla="*/ 1907 h 12800"/>
              <a:gd name="T4" fmla="*/ 6419 w 12837"/>
              <a:gd name="T5" fmla="*/ 0 h 12800"/>
              <a:gd name="T6" fmla="*/ 7417 w 12837"/>
              <a:gd name="T7" fmla="*/ 1907 h 12800"/>
              <a:gd name="T8" fmla="*/ 8480 w 12837"/>
              <a:gd name="T9" fmla="*/ 3842 h 12800"/>
              <a:gd name="T10" fmla="*/ 7883 w 12837"/>
              <a:gd name="T11" fmla="*/ 3308 h 12800"/>
              <a:gd name="T12" fmla="*/ 6419 w 12837"/>
              <a:gd name="T13" fmla="*/ 2105 h 12800"/>
              <a:gd name="T14" fmla="*/ 4955 w 12837"/>
              <a:gd name="T15" fmla="*/ 3308 h 12800"/>
              <a:gd name="T16" fmla="*/ 5737 w 12837"/>
              <a:gd name="T17" fmla="*/ 1215 h 12800"/>
              <a:gd name="T18" fmla="*/ 6419 w 12837"/>
              <a:gd name="T19" fmla="*/ 2043 h 12800"/>
              <a:gd name="T20" fmla="*/ 7101 w 12837"/>
              <a:gd name="T21" fmla="*/ 1215 h 12800"/>
              <a:gd name="T22" fmla="*/ 12837 w 12837"/>
              <a:gd name="T23" fmla="*/ 12800 h 12800"/>
              <a:gd name="T24" fmla="*/ 8732 w 12837"/>
              <a:gd name="T25" fmla="*/ 12515 h 12800"/>
              <a:gd name="T26" fmla="*/ 9560 w 12837"/>
              <a:gd name="T27" fmla="*/ 10173 h 12800"/>
              <a:gd name="T28" fmla="*/ 11991 w 12837"/>
              <a:gd name="T29" fmla="*/ 10173 h 12800"/>
              <a:gd name="T30" fmla="*/ 12818 w 12837"/>
              <a:gd name="T31" fmla="*/ 12516 h 12800"/>
              <a:gd name="T32" fmla="*/ 9311 w 12837"/>
              <a:gd name="T33" fmla="*/ 12266 h 12800"/>
              <a:gd name="T34" fmla="*/ 11233 w 12837"/>
              <a:gd name="T35" fmla="*/ 11209 h 12800"/>
              <a:gd name="T36" fmla="*/ 10317 w 12837"/>
              <a:gd name="T37" fmla="*/ 11209 h 12800"/>
              <a:gd name="T38" fmla="*/ 10775 w 12837"/>
              <a:gd name="T39" fmla="*/ 9491 h 12800"/>
              <a:gd name="T40" fmla="*/ 10388 w 12837"/>
              <a:gd name="T41" fmla="*/ 10735 h 12800"/>
              <a:gd name="T42" fmla="*/ 11161 w 12837"/>
              <a:gd name="T43" fmla="*/ 10735 h 12800"/>
              <a:gd name="T44" fmla="*/ 10775 w 12837"/>
              <a:gd name="T45" fmla="*/ 9491 h 12800"/>
              <a:gd name="T46" fmla="*/ 4357 w 12837"/>
              <a:gd name="T47" fmla="*/ 12800 h 12800"/>
              <a:gd name="T48" fmla="*/ 5420 w 12837"/>
              <a:gd name="T49" fmla="*/ 10865 h 12800"/>
              <a:gd name="T50" fmla="*/ 6419 w 12837"/>
              <a:gd name="T51" fmla="*/ 8957 h 12800"/>
              <a:gd name="T52" fmla="*/ 8493 w 12837"/>
              <a:gd name="T53" fmla="*/ 9087 h 12800"/>
              <a:gd name="T54" fmla="*/ 7417 w 12837"/>
              <a:gd name="T55" fmla="*/ 10866 h 12800"/>
              <a:gd name="T56" fmla="*/ 8480 w 12837"/>
              <a:gd name="T57" fmla="*/ 12800 h 12800"/>
              <a:gd name="T58" fmla="*/ 7883 w 12837"/>
              <a:gd name="T59" fmla="*/ 12266 h 12800"/>
              <a:gd name="T60" fmla="*/ 6419 w 12837"/>
              <a:gd name="T61" fmla="*/ 11064 h 12800"/>
              <a:gd name="T62" fmla="*/ 4955 w 12837"/>
              <a:gd name="T63" fmla="*/ 12266 h 12800"/>
              <a:gd name="T64" fmla="*/ 5737 w 12837"/>
              <a:gd name="T65" fmla="*/ 10173 h 12800"/>
              <a:gd name="T66" fmla="*/ 6418 w 12837"/>
              <a:gd name="T67" fmla="*/ 11002 h 12800"/>
              <a:gd name="T68" fmla="*/ 7101 w 12837"/>
              <a:gd name="T69" fmla="*/ 10173 h 12800"/>
              <a:gd name="T70" fmla="*/ 4124 w 12837"/>
              <a:gd name="T71" fmla="*/ 12800 h 12800"/>
              <a:gd name="T72" fmla="*/ 19 w 12837"/>
              <a:gd name="T73" fmla="*/ 12515 h 12800"/>
              <a:gd name="T74" fmla="*/ 985 w 12837"/>
              <a:gd name="T75" fmla="*/ 9609 h 12800"/>
              <a:gd name="T76" fmla="*/ 3135 w 12837"/>
              <a:gd name="T77" fmla="*/ 8438 h 12800"/>
              <a:gd name="T78" fmla="*/ 4099 w 12837"/>
              <a:gd name="T79" fmla="*/ 10279 h 12800"/>
              <a:gd name="T80" fmla="*/ 4105 w 12837"/>
              <a:gd name="T81" fmla="*/ 12515 h 12800"/>
              <a:gd name="T82" fmla="*/ 598 w 12837"/>
              <a:gd name="T83" fmla="*/ 12266 h 12800"/>
              <a:gd name="T84" fmla="*/ 2520 w 12837"/>
              <a:gd name="T85" fmla="*/ 11209 h 12800"/>
              <a:gd name="T86" fmla="*/ 1605 w 12837"/>
              <a:gd name="T87" fmla="*/ 11209 h 12800"/>
              <a:gd name="T88" fmla="*/ 2062 w 12837"/>
              <a:gd name="T89" fmla="*/ 9491 h 12800"/>
              <a:gd name="T90" fmla="*/ 1676 w 12837"/>
              <a:gd name="T91" fmla="*/ 10735 h 12800"/>
              <a:gd name="T92" fmla="*/ 2448 w 12837"/>
              <a:gd name="T93" fmla="*/ 10735 h 12800"/>
              <a:gd name="T94" fmla="*/ 2062 w 12837"/>
              <a:gd name="T95" fmla="*/ 9491 h 12800"/>
              <a:gd name="T96" fmla="*/ 10509 w 12837"/>
              <a:gd name="T97" fmla="*/ 8380 h 12800"/>
              <a:gd name="T98" fmla="*/ 2329 w 12837"/>
              <a:gd name="T99" fmla="*/ 6002 h 12800"/>
              <a:gd name="T100" fmla="*/ 1796 w 12837"/>
              <a:gd name="T101" fmla="*/ 8380 h 12800"/>
              <a:gd name="T102" fmla="*/ 11042 w 12837"/>
              <a:gd name="T103" fmla="*/ 5468 h 12800"/>
              <a:gd name="T104" fmla="*/ 6152 w 12837"/>
              <a:gd name="T105" fmla="*/ 4176 h 12800"/>
              <a:gd name="T106" fmla="*/ 6685 w 12837"/>
              <a:gd name="T107" fmla="*/ 8380 h 12800"/>
              <a:gd name="T108" fmla="*/ 6152 w 12837"/>
              <a:gd name="T109" fmla="*/ 417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7" h="12800">
                <a:moveTo>
                  <a:pt x="8480" y="3842"/>
                </a:moveTo>
                <a:lnTo>
                  <a:pt x="4357" y="3842"/>
                </a:lnTo>
                <a:lnTo>
                  <a:pt x="4376" y="3558"/>
                </a:lnTo>
                <a:cubicBezTo>
                  <a:pt x="4422" y="2863"/>
                  <a:pt x="4826" y="2242"/>
                  <a:pt x="5420" y="1907"/>
                </a:cubicBezTo>
                <a:cubicBezTo>
                  <a:pt x="5279" y="1704"/>
                  <a:pt x="5203" y="1463"/>
                  <a:pt x="5203" y="1215"/>
                </a:cubicBezTo>
                <a:cubicBezTo>
                  <a:pt x="5204" y="545"/>
                  <a:pt x="5748" y="1"/>
                  <a:pt x="6419" y="0"/>
                </a:cubicBezTo>
                <a:cubicBezTo>
                  <a:pt x="7090" y="1"/>
                  <a:pt x="7633" y="544"/>
                  <a:pt x="7634" y="1215"/>
                </a:cubicBezTo>
                <a:cubicBezTo>
                  <a:pt x="7634" y="1466"/>
                  <a:pt x="7557" y="1706"/>
                  <a:pt x="7417" y="1907"/>
                </a:cubicBezTo>
                <a:cubicBezTo>
                  <a:pt x="8011" y="2242"/>
                  <a:pt x="8415" y="2863"/>
                  <a:pt x="8462" y="3558"/>
                </a:cubicBezTo>
                <a:lnTo>
                  <a:pt x="8480" y="3842"/>
                </a:lnTo>
                <a:close/>
                <a:moveTo>
                  <a:pt x="4955" y="3308"/>
                </a:moveTo>
                <a:lnTo>
                  <a:pt x="7883" y="3308"/>
                </a:lnTo>
                <a:cubicBezTo>
                  <a:pt x="7748" y="2808"/>
                  <a:pt x="7370" y="2409"/>
                  <a:pt x="6876" y="2250"/>
                </a:cubicBezTo>
                <a:lnTo>
                  <a:pt x="6419" y="2105"/>
                </a:lnTo>
                <a:lnTo>
                  <a:pt x="5961" y="2250"/>
                </a:lnTo>
                <a:cubicBezTo>
                  <a:pt x="5468" y="2409"/>
                  <a:pt x="5089" y="2808"/>
                  <a:pt x="4955" y="3308"/>
                </a:cubicBezTo>
                <a:close/>
                <a:moveTo>
                  <a:pt x="6419" y="533"/>
                </a:moveTo>
                <a:cubicBezTo>
                  <a:pt x="6042" y="534"/>
                  <a:pt x="5737" y="839"/>
                  <a:pt x="5737" y="1215"/>
                </a:cubicBezTo>
                <a:cubicBezTo>
                  <a:pt x="5737" y="1439"/>
                  <a:pt x="5847" y="1649"/>
                  <a:pt x="6032" y="1776"/>
                </a:cubicBezTo>
                <a:lnTo>
                  <a:pt x="6419" y="2043"/>
                </a:lnTo>
                <a:lnTo>
                  <a:pt x="6805" y="1776"/>
                </a:lnTo>
                <a:cubicBezTo>
                  <a:pt x="6990" y="1649"/>
                  <a:pt x="7100" y="1440"/>
                  <a:pt x="7101" y="1215"/>
                </a:cubicBezTo>
                <a:cubicBezTo>
                  <a:pt x="7100" y="839"/>
                  <a:pt x="6795" y="534"/>
                  <a:pt x="6419" y="533"/>
                </a:cubicBezTo>
                <a:close/>
                <a:moveTo>
                  <a:pt x="12837" y="12800"/>
                </a:moveTo>
                <a:lnTo>
                  <a:pt x="8713" y="12800"/>
                </a:lnTo>
                <a:lnTo>
                  <a:pt x="8732" y="12515"/>
                </a:lnTo>
                <a:cubicBezTo>
                  <a:pt x="8778" y="11821"/>
                  <a:pt x="9182" y="11199"/>
                  <a:pt x="9776" y="10865"/>
                </a:cubicBezTo>
                <a:cubicBezTo>
                  <a:pt x="9635" y="10662"/>
                  <a:pt x="9560" y="10421"/>
                  <a:pt x="9560" y="10173"/>
                </a:cubicBezTo>
                <a:cubicBezTo>
                  <a:pt x="9560" y="9502"/>
                  <a:pt x="10104" y="8958"/>
                  <a:pt x="10775" y="8957"/>
                </a:cubicBezTo>
                <a:cubicBezTo>
                  <a:pt x="11446" y="8958"/>
                  <a:pt x="11990" y="9502"/>
                  <a:pt x="11991" y="10173"/>
                </a:cubicBezTo>
                <a:cubicBezTo>
                  <a:pt x="11991" y="10424"/>
                  <a:pt x="11913" y="10665"/>
                  <a:pt x="11774" y="10866"/>
                </a:cubicBezTo>
                <a:cubicBezTo>
                  <a:pt x="12368" y="11200"/>
                  <a:pt x="12772" y="11821"/>
                  <a:pt x="12818" y="12516"/>
                </a:cubicBezTo>
                <a:lnTo>
                  <a:pt x="12837" y="12800"/>
                </a:lnTo>
                <a:close/>
                <a:moveTo>
                  <a:pt x="9311" y="12266"/>
                </a:moveTo>
                <a:lnTo>
                  <a:pt x="12239" y="12266"/>
                </a:lnTo>
                <a:cubicBezTo>
                  <a:pt x="12105" y="11766"/>
                  <a:pt x="11726" y="11367"/>
                  <a:pt x="11233" y="11209"/>
                </a:cubicBezTo>
                <a:lnTo>
                  <a:pt x="10775" y="11064"/>
                </a:lnTo>
                <a:lnTo>
                  <a:pt x="10317" y="11209"/>
                </a:lnTo>
                <a:cubicBezTo>
                  <a:pt x="9824" y="11367"/>
                  <a:pt x="9445" y="11766"/>
                  <a:pt x="9311" y="12266"/>
                </a:cubicBezTo>
                <a:close/>
                <a:moveTo>
                  <a:pt x="10775" y="9491"/>
                </a:moveTo>
                <a:cubicBezTo>
                  <a:pt x="10398" y="9491"/>
                  <a:pt x="10093" y="9797"/>
                  <a:pt x="10093" y="10173"/>
                </a:cubicBezTo>
                <a:cubicBezTo>
                  <a:pt x="10093" y="10397"/>
                  <a:pt x="10203" y="10608"/>
                  <a:pt x="10388" y="10735"/>
                </a:cubicBezTo>
                <a:lnTo>
                  <a:pt x="10774" y="11002"/>
                </a:lnTo>
                <a:lnTo>
                  <a:pt x="11161" y="10735"/>
                </a:lnTo>
                <a:cubicBezTo>
                  <a:pt x="11346" y="10608"/>
                  <a:pt x="11457" y="10398"/>
                  <a:pt x="11457" y="10173"/>
                </a:cubicBezTo>
                <a:cubicBezTo>
                  <a:pt x="11457" y="9797"/>
                  <a:pt x="11152" y="9491"/>
                  <a:pt x="10775" y="9491"/>
                </a:cubicBezTo>
                <a:close/>
                <a:moveTo>
                  <a:pt x="8480" y="12800"/>
                </a:moveTo>
                <a:lnTo>
                  <a:pt x="4357" y="12800"/>
                </a:lnTo>
                <a:lnTo>
                  <a:pt x="4376" y="12515"/>
                </a:lnTo>
                <a:cubicBezTo>
                  <a:pt x="4422" y="11821"/>
                  <a:pt x="4826" y="11199"/>
                  <a:pt x="5420" y="10865"/>
                </a:cubicBezTo>
                <a:cubicBezTo>
                  <a:pt x="5279" y="10662"/>
                  <a:pt x="5203" y="10421"/>
                  <a:pt x="5203" y="10173"/>
                </a:cubicBezTo>
                <a:cubicBezTo>
                  <a:pt x="5204" y="9502"/>
                  <a:pt x="5748" y="8958"/>
                  <a:pt x="6419" y="8957"/>
                </a:cubicBezTo>
                <a:cubicBezTo>
                  <a:pt x="6661" y="8609"/>
                  <a:pt x="7068" y="8412"/>
                  <a:pt x="7492" y="8438"/>
                </a:cubicBezTo>
                <a:cubicBezTo>
                  <a:pt x="7916" y="8465"/>
                  <a:pt x="8295" y="8711"/>
                  <a:pt x="8493" y="9087"/>
                </a:cubicBezTo>
                <a:cubicBezTo>
                  <a:pt x="8690" y="9464"/>
                  <a:pt x="8676" y="9916"/>
                  <a:pt x="8456" y="10279"/>
                </a:cubicBezTo>
                <a:cubicBezTo>
                  <a:pt x="8236" y="10643"/>
                  <a:pt x="7842" y="10865"/>
                  <a:pt x="7417" y="10866"/>
                </a:cubicBezTo>
                <a:cubicBezTo>
                  <a:pt x="8011" y="11200"/>
                  <a:pt x="8415" y="11821"/>
                  <a:pt x="8462" y="12516"/>
                </a:cubicBezTo>
                <a:lnTo>
                  <a:pt x="8480" y="12800"/>
                </a:lnTo>
                <a:close/>
                <a:moveTo>
                  <a:pt x="4955" y="12266"/>
                </a:moveTo>
                <a:lnTo>
                  <a:pt x="7883" y="12266"/>
                </a:lnTo>
                <a:cubicBezTo>
                  <a:pt x="7749" y="11766"/>
                  <a:pt x="7370" y="11367"/>
                  <a:pt x="6876" y="11209"/>
                </a:cubicBezTo>
                <a:lnTo>
                  <a:pt x="6419" y="11064"/>
                </a:lnTo>
                <a:lnTo>
                  <a:pt x="5961" y="11209"/>
                </a:lnTo>
                <a:cubicBezTo>
                  <a:pt x="5468" y="11367"/>
                  <a:pt x="5089" y="11766"/>
                  <a:pt x="4955" y="12266"/>
                </a:cubicBezTo>
                <a:close/>
                <a:moveTo>
                  <a:pt x="6419" y="9491"/>
                </a:moveTo>
                <a:cubicBezTo>
                  <a:pt x="6042" y="9491"/>
                  <a:pt x="5737" y="9797"/>
                  <a:pt x="5737" y="10173"/>
                </a:cubicBezTo>
                <a:cubicBezTo>
                  <a:pt x="5737" y="10397"/>
                  <a:pt x="5847" y="10607"/>
                  <a:pt x="6032" y="10735"/>
                </a:cubicBezTo>
                <a:lnTo>
                  <a:pt x="6418" y="11002"/>
                </a:lnTo>
                <a:lnTo>
                  <a:pt x="6805" y="10735"/>
                </a:lnTo>
                <a:cubicBezTo>
                  <a:pt x="6990" y="10608"/>
                  <a:pt x="7100" y="10398"/>
                  <a:pt x="7101" y="10173"/>
                </a:cubicBezTo>
                <a:cubicBezTo>
                  <a:pt x="7101" y="9797"/>
                  <a:pt x="6795" y="9491"/>
                  <a:pt x="6419" y="9491"/>
                </a:cubicBezTo>
                <a:close/>
                <a:moveTo>
                  <a:pt x="4124" y="12800"/>
                </a:moveTo>
                <a:lnTo>
                  <a:pt x="0" y="12800"/>
                </a:lnTo>
                <a:lnTo>
                  <a:pt x="19" y="12515"/>
                </a:lnTo>
                <a:cubicBezTo>
                  <a:pt x="65" y="11821"/>
                  <a:pt x="470" y="11199"/>
                  <a:pt x="1063" y="10865"/>
                </a:cubicBezTo>
                <a:cubicBezTo>
                  <a:pt x="805" y="10494"/>
                  <a:pt x="775" y="10010"/>
                  <a:pt x="985" y="9609"/>
                </a:cubicBezTo>
                <a:cubicBezTo>
                  <a:pt x="1194" y="9208"/>
                  <a:pt x="1610" y="8957"/>
                  <a:pt x="2062" y="8957"/>
                </a:cubicBezTo>
                <a:cubicBezTo>
                  <a:pt x="2305" y="8608"/>
                  <a:pt x="2712" y="8412"/>
                  <a:pt x="3135" y="8438"/>
                </a:cubicBezTo>
                <a:cubicBezTo>
                  <a:pt x="3559" y="8465"/>
                  <a:pt x="3939" y="8711"/>
                  <a:pt x="4136" y="9087"/>
                </a:cubicBezTo>
                <a:cubicBezTo>
                  <a:pt x="4333" y="9464"/>
                  <a:pt x="4319" y="9915"/>
                  <a:pt x="4099" y="10279"/>
                </a:cubicBezTo>
                <a:cubicBezTo>
                  <a:pt x="3879" y="10642"/>
                  <a:pt x="3485" y="10865"/>
                  <a:pt x="3061" y="10865"/>
                </a:cubicBezTo>
                <a:cubicBezTo>
                  <a:pt x="3655" y="11199"/>
                  <a:pt x="4059" y="11821"/>
                  <a:pt x="4105" y="12515"/>
                </a:cubicBezTo>
                <a:lnTo>
                  <a:pt x="4124" y="12800"/>
                </a:lnTo>
                <a:close/>
                <a:moveTo>
                  <a:pt x="598" y="12266"/>
                </a:moveTo>
                <a:lnTo>
                  <a:pt x="3526" y="12266"/>
                </a:lnTo>
                <a:cubicBezTo>
                  <a:pt x="3392" y="11766"/>
                  <a:pt x="3013" y="11367"/>
                  <a:pt x="2520" y="11209"/>
                </a:cubicBezTo>
                <a:lnTo>
                  <a:pt x="2062" y="11064"/>
                </a:lnTo>
                <a:lnTo>
                  <a:pt x="1605" y="11209"/>
                </a:lnTo>
                <a:cubicBezTo>
                  <a:pt x="1111" y="11367"/>
                  <a:pt x="732" y="11766"/>
                  <a:pt x="598" y="12266"/>
                </a:cubicBezTo>
                <a:close/>
                <a:moveTo>
                  <a:pt x="2062" y="9491"/>
                </a:moveTo>
                <a:cubicBezTo>
                  <a:pt x="1686" y="9491"/>
                  <a:pt x="1380" y="9797"/>
                  <a:pt x="1380" y="10173"/>
                </a:cubicBezTo>
                <a:cubicBezTo>
                  <a:pt x="1380" y="10397"/>
                  <a:pt x="1491" y="10608"/>
                  <a:pt x="1676" y="10735"/>
                </a:cubicBezTo>
                <a:lnTo>
                  <a:pt x="2062" y="11002"/>
                </a:lnTo>
                <a:lnTo>
                  <a:pt x="2448" y="10735"/>
                </a:lnTo>
                <a:cubicBezTo>
                  <a:pt x="2633" y="10608"/>
                  <a:pt x="2744" y="10398"/>
                  <a:pt x="2744" y="10173"/>
                </a:cubicBezTo>
                <a:cubicBezTo>
                  <a:pt x="2744" y="9797"/>
                  <a:pt x="2439" y="9491"/>
                  <a:pt x="2062" y="9491"/>
                </a:cubicBezTo>
                <a:close/>
                <a:moveTo>
                  <a:pt x="11042" y="8380"/>
                </a:moveTo>
                <a:lnTo>
                  <a:pt x="10509" y="8380"/>
                </a:lnTo>
                <a:lnTo>
                  <a:pt x="10509" y="6002"/>
                </a:lnTo>
                <a:lnTo>
                  <a:pt x="2329" y="6002"/>
                </a:lnTo>
                <a:lnTo>
                  <a:pt x="2329" y="8380"/>
                </a:lnTo>
                <a:lnTo>
                  <a:pt x="1796" y="8380"/>
                </a:lnTo>
                <a:lnTo>
                  <a:pt x="1796" y="5468"/>
                </a:lnTo>
                <a:lnTo>
                  <a:pt x="11042" y="5468"/>
                </a:lnTo>
                <a:lnTo>
                  <a:pt x="11042" y="8380"/>
                </a:lnTo>
                <a:close/>
                <a:moveTo>
                  <a:pt x="6152" y="4176"/>
                </a:moveTo>
                <a:lnTo>
                  <a:pt x="6685" y="4176"/>
                </a:lnTo>
                <a:lnTo>
                  <a:pt x="6685" y="8380"/>
                </a:lnTo>
                <a:lnTo>
                  <a:pt x="6152" y="8380"/>
                </a:lnTo>
                <a:lnTo>
                  <a:pt x="6152" y="4176"/>
                </a:lnTo>
                <a:close/>
              </a:path>
            </a:pathLst>
          </a:custGeom>
          <a:solidFill>
            <a:srgbClr val="53BEBE"/>
          </a:solidFill>
          <a:ln>
            <a:noFill/>
          </a:ln>
        </p:spPr>
      </p:sp>
      <p:grpSp>
        <p:nvGrpSpPr>
          <p:cNvPr id="27" name="组合 26"/>
          <p:cNvGrpSpPr/>
          <p:nvPr/>
        </p:nvGrpSpPr>
        <p:grpSpPr>
          <a:xfrm>
            <a:off x="0" y="0"/>
            <a:ext cx="842010" cy="876300"/>
            <a:chOff x="0" y="0"/>
            <a:chExt cx="622300" cy="622300"/>
          </a:xfrm>
        </p:grpSpPr>
        <p:sp>
          <p:nvSpPr>
            <p:cNvPr id="18" name="矩形 17"/>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2562" y="126484"/>
              <a:ext cx="457176" cy="370674"/>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rPr>
                <a:t>08</a:t>
              </a:r>
              <a:endParaRPr lang="en-US" altLang="zh-CN" sz="28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1" name="组合 20"/>
          <p:cNvGrpSpPr/>
          <p:nvPr/>
        </p:nvGrpSpPr>
        <p:grpSpPr>
          <a:xfrm>
            <a:off x="9265206" y="1301437"/>
            <a:ext cx="2563495" cy="1546860"/>
            <a:chOff x="8271" y="1795"/>
            <a:chExt cx="4037" cy="2436"/>
          </a:xfrm>
        </p:grpSpPr>
        <p:sp>
          <p:nvSpPr>
            <p:cNvPr id="22" name="文本框 21"/>
            <p:cNvSpPr txBox="1"/>
            <p:nvPr/>
          </p:nvSpPr>
          <p:spPr>
            <a:xfrm>
              <a:off x="8271" y="2326"/>
              <a:ext cx="3567" cy="1905"/>
            </a:xfrm>
            <a:prstGeom prst="rect">
              <a:avLst/>
            </a:prstGeom>
            <a:noFill/>
          </p:spPr>
          <p:txBody>
            <a:bodyPr wrap="square" rtlCol="0">
              <a:spAutoFit/>
            </a:bodyPr>
            <a:lstStyle/>
            <a:p>
              <a:pPr algn="l">
                <a:lnSpc>
                  <a:spcPct val="130000"/>
                </a:lnSpc>
              </a:pPr>
              <a:r>
                <a:rPr lang="en-US" altLang="zh-CN"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A</a:t>
              </a:r>
              <a:r>
                <a:rPr lang="zh-CN" altLang="en-US"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：用当下最流行的随机转盘帮你解决纠结症，让随机大数据给你一个惊喜的答案。</a:t>
              </a:r>
              <a:endParaRPr lang="zh-CN" altLang="en-US"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endParaRPr>
            </a:p>
          </p:txBody>
        </p:sp>
        <p:sp>
          <p:nvSpPr>
            <p:cNvPr id="23" name="文本框 22"/>
            <p:cNvSpPr txBox="1"/>
            <p:nvPr/>
          </p:nvSpPr>
          <p:spPr>
            <a:xfrm>
              <a:off x="8271" y="1795"/>
              <a:ext cx="4037" cy="580"/>
            </a:xfrm>
            <a:prstGeom prst="rect">
              <a:avLst/>
            </a:prstGeom>
            <a:noFill/>
          </p:spPr>
          <p:txBody>
            <a:bodyPr wrap="square" rtlCol="0">
              <a:spAutoFit/>
            </a:bodyPr>
            <a:lstStyle/>
            <a:p>
              <a:pPr algn="l"/>
              <a:r>
                <a:rPr lang="en-US" altLang="zh-CN" dirty="0">
                  <a:solidFill>
                    <a:srgbClr val="53BEBE"/>
                  </a:solidFill>
                  <a:latin typeface="思源黑体 CN Bold" panose="020B0800000000000000" pitchFamily="34" charset="-122"/>
                  <a:ea typeface="思源黑体 CN Bold" panose="020B0800000000000000" pitchFamily="34" charset="-122"/>
                </a:rPr>
                <a:t>Q</a:t>
              </a:r>
              <a:r>
                <a:rPr lang="zh-CN" altLang="en-US" dirty="0">
                  <a:solidFill>
                    <a:srgbClr val="53BEBE"/>
                  </a:solidFill>
                  <a:latin typeface="思源黑体 CN Bold" panose="020B0800000000000000" pitchFamily="34" charset="-122"/>
                  <a:ea typeface="思源黑体 CN Bold" panose="020B0800000000000000" pitchFamily="34" charset="-122"/>
                </a:rPr>
                <a:t>：不知道去哪个食堂？</a:t>
              </a:r>
              <a:endParaRPr lang="zh-CN" altLang="en-US" dirty="0">
                <a:solidFill>
                  <a:srgbClr val="53BEBE"/>
                </a:solidFill>
                <a:latin typeface="思源黑体 CN Bold" panose="020B0800000000000000" pitchFamily="34" charset="-122"/>
                <a:ea typeface="思源黑体 CN Bold" panose="020B0800000000000000" pitchFamily="34" charset="-122"/>
              </a:endParaRPr>
            </a:p>
          </p:txBody>
        </p:sp>
      </p:grpSp>
      <p:grpSp>
        <p:nvGrpSpPr>
          <p:cNvPr id="24" name="组合 23"/>
          <p:cNvGrpSpPr/>
          <p:nvPr/>
        </p:nvGrpSpPr>
        <p:grpSpPr>
          <a:xfrm>
            <a:off x="9265206" y="4337173"/>
            <a:ext cx="2586990" cy="1266825"/>
            <a:chOff x="8271" y="1794"/>
            <a:chExt cx="4074" cy="1995"/>
          </a:xfrm>
        </p:grpSpPr>
        <p:sp>
          <p:nvSpPr>
            <p:cNvPr id="25" name="文本框 24"/>
            <p:cNvSpPr txBox="1"/>
            <p:nvPr/>
          </p:nvSpPr>
          <p:spPr>
            <a:xfrm>
              <a:off x="8271" y="2325"/>
              <a:ext cx="3567" cy="1464"/>
            </a:xfrm>
            <a:prstGeom prst="rect">
              <a:avLst/>
            </a:prstGeom>
            <a:noFill/>
          </p:spPr>
          <p:txBody>
            <a:bodyPr wrap="square" rtlCol="0">
              <a:spAutoFit/>
            </a:bodyPr>
            <a:lstStyle/>
            <a:p>
              <a:pPr algn="l">
                <a:lnSpc>
                  <a:spcPct val="130000"/>
                </a:lnSpc>
              </a:pPr>
              <a:r>
                <a:rPr lang="en-US" altLang="zh-CN"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A</a:t>
              </a:r>
              <a:r>
                <a:rPr lang="zh-CN" altLang="en-US"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：点击”不满意“再次运转转盘，直到选中一个满意的食堂为止。</a:t>
              </a:r>
              <a:endParaRPr lang="zh-CN" altLang="en-US" sz="14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endParaRPr>
            </a:p>
          </p:txBody>
        </p:sp>
        <p:sp>
          <p:nvSpPr>
            <p:cNvPr id="26" name="文本框 25"/>
            <p:cNvSpPr txBox="1"/>
            <p:nvPr/>
          </p:nvSpPr>
          <p:spPr>
            <a:xfrm>
              <a:off x="8271" y="1794"/>
              <a:ext cx="4074" cy="580"/>
            </a:xfrm>
            <a:prstGeom prst="rect">
              <a:avLst/>
            </a:prstGeom>
            <a:noFill/>
          </p:spPr>
          <p:txBody>
            <a:bodyPr wrap="square" rtlCol="0">
              <a:spAutoFit/>
            </a:bodyPr>
            <a:lstStyle/>
            <a:p>
              <a:pPr algn="l"/>
              <a:r>
                <a:rPr lang="en-US" altLang="zh-CN" dirty="0">
                  <a:solidFill>
                    <a:srgbClr val="6AA48B"/>
                  </a:solidFill>
                  <a:latin typeface="思源黑体 CN Bold" panose="020B0800000000000000" pitchFamily="34" charset="-122"/>
                  <a:ea typeface="思源黑体 CN Bold" panose="020B0800000000000000" pitchFamily="34" charset="-122"/>
                </a:rPr>
                <a:t>Q</a:t>
              </a:r>
              <a:r>
                <a:rPr lang="zh-CN" altLang="en-US" dirty="0">
                  <a:solidFill>
                    <a:srgbClr val="6AA48B"/>
                  </a:solidFill>
                  <a:latin typeface="思源黑体 CN Bold" panose="020B0800000000000000" pitchFamily="34" charset="-122"/>
                  <a:ea typeface="思源黑体 CN Bold" panose="020B0800000000000000" pitchFamily="34" charset="-122"/>
                </a:rPr>
                <a:t>：选到的食堂不满意？</a:t>
              </a:r>
              <a:endParaRPr lang="zh-CN" altLang="en-US" dirty="0">
                <a:solidFill>
                  <a:srgbClr val="6AA48B"/>
                </a:solidFill>
                <a:latin typeface="思源黑体 CN Bold" panose="020B0800000000000000" pitchFamily="34" charset="-122"/>
                <a:ea typeface="思源黑体 CN Bold" panose="020B0800000000000000" pitchFamily="34" charset="-122"/>
              </a:endParaRPr>
            </a:p>
          </p:txBody>
        </p:sp>
      </p:grpSp>
      <p:pic>
        <p:nvPicPr>
          <p:cNvPr id="2" name="图片 1" descr="截屏2023-02-13 17.59.59"/>
          <p:cNvPicPr>
            <a:picLocks noChangeAspect="1"/>
          </p:cNvPicPr>
          <p:nvPr/>
        </p:nvPicPr>
        <p:blipFill>
          <a:blip r:embed="rId1"/>
          <a:stretch>
            <a:fillRect/>
          </a:stretch>
        </p:blipFill>
        <p:spPr>
          <a:xfrm>
            <a:off x="960755" y="0"/>
            <a:ext cx="2368550" cy="982980"/>
          </a:xfrm>
          <a:prstGeom prst="rect">
            <a:avLst/>
          </a:prstGeom>
        </p:spPr>
      </p:pic>
      <p:pic>
        <p:nvPicPr>
          <p:cNvPr id="3" name="图片 2" descr="WechatIMG549"/>
          <p:cNvPicPr>
            <a:picLocks noChangeAspect="1"/>
          </p:cNvPicPr>
          <p:nvPr/>
        </p:nvPicPr>
        <p:blipFill>
          <a:blip r:embed="rId2"/>
          <a:stretch>
            <a:fillRect/>
          </a:stretch>
        </p:blipFill>
        <p:spPr>
          <a:xfrm>
            <a:off x="0" y="2548255"/>
            <a:ext cx="2172335" cy="4305935"/>
          </a:xfrm>
          <a:prstGeom prst="rect">
            <a:avLst/>
          </a:prstGeom>
        </p:spPr>
      </p:pic>
      <p:pic>
        <p:nvPicPr>
          <p:cNvPr id="12" name="图片 11" descr="WechatIMG550"/>
          <p:cNvPicPr>
            <a:picLocks noChangeAspect="1"/>
          </p:cNvPicPr>
          <p:nvPr/>
        </p:nvPicPr>
        <p:blipFill>
          <a:blip r:embed="rId3"/>
          <a:stretch>
            <a:fillRect/>
          </a:stretch>
        </p:blipFill>
        <p:spPr>
          <a:xfrm>
            <a:off x="3066415" y="2548255"/>
            <a:ext cx="2178050" cy="4309745"/>
          </a:xfrm>
          <a:prstGeom prst="rect">
            <a:avLst/>
          </a:prstGeom>
        </p:spPr>
      </p:pic>
      <p:pic>
        <p:nvPicPr>
          <p:cNvPr id="13" name="图片 12" descr="WechatIMG551"/>
          <p:cNvPicPr>
            <a:picLocks noChangeAspect="1"/>
          </p:cNvPicPr>
          <p:nvPr/>
        </p:nvPicPr>
        <p:blipFill>
          <a:blip r:embed="rId4"/>
          <a:stretch>
            <a:fillRect/>
          </a:stretch>
        </p:blipFill>
        <p:spPr>
          <a:xfrm>
            <a:off x="6138545" y="2548255"/>
            <a:ext cx="2168525" cy="4305935"/>
          </a:xfrm>
          <a:prstGeom prst="rect">
            <a:avLst/>
          </a:prstGeom>
        </p:spPr>
      </p:pic>
      <p:grpSp>
        <p:nvGrpSpPr>
          <p:cNvPr id="31" name="组合 30"/>
          <p:cNvGrpSpPr/>
          <p:nvPr/>
        </p:nvGrpSpPr>
        <p:grpSpPr>
          <a:xfrm>
            <a:off x="7358976" y="126497"/>
            <a:ext cx="1026281" cy="1265542"/>
            <a:chOff x="7368501" y="775467"/>
            <a:chExt cx="1026281" cy="1265542"/>
          </a:xfrm>
        </p:grpSpPr>
        <p:grpSp>
          <p:nvGrpSpPr>
            <p:cNvPr id="32" name="组合 31"/>
            <p:cNvGrpSpPr/>
            <p:nvPr/>
          </p:nvGrpSpPr>
          <p:grpSpPr>
            <a:xfrm>
              <a:off x="7368501" y="775467"/>
              <a:ext cx="1026281" cy="1265542"/>
              <a:chOff x="1871464" y="3507398"/>
              <a:chExt cx="1120803" cy="1382102"/>
            </a:xfrm>
          </p:grpSpPr>
          <p:sp>
            <p:nvSpPr>
              <p:cNvPr id="33" name="矩形 32"/>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rot="915522">
                <a:off x="1871464" y="3507398"/>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文本框 34"/>
            <p:cNvSpPr txBox="1"/>
            <p:nvPr/>
          </p:nvSpPr>
          <p:spPr>
            <a:xfrm>
              <a:off x="7594305" y="918147"/>
              <a:ext cx="601980" cy="645160"/>
            </a:xfrm>
            <a:prstGeom prst="rect">
              <a:avLst/>
            </a:prstGeom>
            <a:noFill/>
          </p:spPr>
          <p:txBody>
            <a:bodyPr wrap="none" rtlCol="0">
              <a:spAutoFit/>
            </a:bodyPr>
            <a:p>
              <a:pPr algn="ctr"/>
              <a:r>
                <a:rPr lang="en-US" altLang="zh-CN" sz="36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sym typeface="+mn-ea"/>
                </a:rPr>
                <a:t>4</a:t>
              </a:r>
              <a:endParaRPr lang="en-US" altLang="zh-CN" sz="36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64" name="图片 63"/>
          <p:cNvPicPr>
            <a:picLocks noChangeAspect="1"/>
          </p:cNvPicPr>
          <p:nvPr/>
        </p:nvPicPr>
        <p:blipFill>
          <a:blip r:embed="rId5"/>
          <a:stretch>
            <a:fillRect/>
          </a:stretch>
        </p:blipFill>
        <p:spPr>
          <a:xfrm>
            <a:off x="850773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55028" y="2000976"/>
            <a:ext cx="2249714" cy="2530928"/>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0" y="0"/>
            <a:ext cx="823595" cy="793115"/>
            <a:chOff x="0" y="0"/>
            <a:chExt cx="622300" cy="622300"/>
          </a:xfrm>
        </p:grpSpPr>
        <p:sp>
          <p:nvSpPr>
            <p:cNvPr id="6" name="矩形 5"/>
            <p:cNvSpPr/>
            <p:nvPr/>
          </p:nvSpPr>
          <p:spPr>
            <a:xfrm>
              <a:off x="0" y="0"/>
              <a:ext cx="622300" cy="622300"/>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562" y="126484"/>
              <a:ext cx="457176" cy="361223"/>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09</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32" name="组合 31"/>
          <p:cNvGrpSpPr/>
          <p:nvPr/>
        </p:nvGrpSpPr>
        <p:grpSpPr>
          <a:xfrm>
            <a:off x="98" y="1161902"/>
            <a:ext cx="6763385" cy="911860"/>
            <a:chOff x="98" y="611992"/>
            <a:chExt cx="6763385" cy="911860"/>
          </a:xfrm>
        </p:grpSpPr>
        <p:sp>
          <p:nvSpPr>
            <p:cNvPr id="9" name="矩形 8"/>
            <p:cNvSpPr/>
            <p:nvPr/>
          </p:nvSpPr>
          <p:spPr>
            <a:xfrm rot="21367123">
              <a:off x="982443" y="682477"/>
              <a:ext cx="2105025" cy="841375"/>
            </a:xfrm>
            <a:prstGeom prst="rect">
              <a:avLst/>
            </a:prstGeom>
            <a:solidFill>
              <a:srgbClr val="6AA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8" y="611992"/>
              <a:ext cx="6763385" cy="755650"/>
            </a:xfrm>
            <a:prstGeom prst="rect">
              <a:avLst/>
            </a:prstGeom>
            <a:noFill/>
          </p:spPr>
          <p:txBody>
            <a:bodyPr wrap="square">
              <a:spAutoFit/>
            </a:bodyPr>
            <a:lstStyle/>
            <a:p>
              <a:pPr>
                <a:lnSpc>
                  <a:spcPct val="120000"/>
                </a:lnSpc>
              </a:pPr>
              <a:r>
                <a:rPr lang="zh-CN" altLang="en-US" sz="3600" spc="300" dirty="0">
                  <a:solidFill>
                    <a:srgbClr val="53BEBE"/>
                  </a:solidFill>
                  <a:latin typeface="思源黑体 CN Bold" panose="020B0800000000000000" pitchFamily="34" charset="-122"/>
                  <a:ea typeface="思源黑体 CN Bold" panose="020B0800000000000000" pitchFamily="34" charset="-122"/>
                </a:rPr>
                <a:t>查看</a:t>
              </a:r>
              <a:r>
                <a:rPr lang="zh-CN" altLang="en-US" sz="3600" spc="300" dirty="0">
                  <a:solidFill>
                    <a:srgbClr val="FFFFFF"/>
                  </a:solidFill>
                  <a:latin typeface="思源黑体 CN Bold" panose="020B0800000000000000" pitchFamily="34" charset="-122"/>
                  <a:ea typeface="思源黑体 CN Bold" panose="020B0800000000000000" pitchFamily="34" charset="-122"/>
                </a:rPr>
                <a:t>同一地区</a:t>
              </a:r>
              <a:r>
                <a:rPr lang="zh-CN" altLang="en-US" sz="3600" spc="300" dirty="0">
                  <a:solidFill>
                    <a:srgbClr val="53BEBE"/>
                  </a:solidFill>
                  <a:latin typeface="思源黑体 CN Bold" panose="020B0800000000000000" pitchFamily="34" charset="-122"/>
                  <a:ea typeface="思源黑体 CN Bold" panose="020B0800000000000000" pitchFamily="34" charset="-122"/>
                </a:rPr>
                <a:t>学生的饮食偏好</a:t>
              </a:r>
              <a:endParaRPr lang="zh-CN" altLang="en-US" sz="3600" spc="300" dirty="0">
                <a:solidFill>
                  <a:srgbClr val="53BEBE"/>
                </a:solidFill>
                <a:latin typeface="思源黑体 CN Bold" panose="020B0800000000000000" pitchFamily="34" charset="-122"/>
                <a:ea typeface="思源黑体 CN Bold" panose="020B0800000000000000" pitchFamily="34" charset="-122"/>
              </a:endParaRPr>
            </a:p>
          </p:txBody>
        </p:sp>
      </p:grpSp>
      <p:grpSp>
        <p:nvGrpSpPr>
          <p:cNvPr id="33" name="组合 32"/>
          <p:cNvGrpSpPr/>
          <p:nvPr/>
        </p:nvGrpSpPr>
        <p:grpSpPr>
          <a:xfrm>
            <a:off x="6560820" y="347332"/>
            <a:ext cx="5441230" cy="1189355"/>
            <a:chOff x="6096000" y="938517"/>
            <a:chExt cx="5441230" cy="1189355"/>
          </a:xfrm>
        </p:grpSpPr>
        <p:sp>
          <p:nvSpPr>
            <p:cNvPr id="11" name="文本框 10"/>
            <p:cNvSpPr txBox="1"/>
            <p:nvPr/>
          </p:nvSpPr>
          <p:spPr>
            <a:xfrm>
              <a:off x="6602010" y="938517"/>
              <a:ext cx="4935220" cy="1189355"/>
            </a:xfrm>
            <a:prstGeom prst="rect">
              <a:avLst/>
            </a:prstGeom>
            <a:noFill/>
          </p:spPr>
          <p:txBody>
            <a:bodyPr wrap="square" rtlCol="0">
              <a:spAutoFit/>
            </a:bodyPr>
            <a:lstStyle/>
            <a:p>
              <a:pPr>
                <a:lnSpc>
                  <a:spcPct val="170000"/>
                </a:lnSpc>
              </a:pPr>
              <a:r>
                <a:rPr lang="zh-CN" altLang="en-US" sz="1400" dirty="0">
                  <a:solidFill>
                    <a:schemeClr val="bg1">
                      <a:lumMod val="50000"/>
                      <a:alpha val="70000"/>
                    </a:schemeClr>
                  </a:solidFill>
                  <a:latin typeface="思源黑体 CN Normal" panose="020B0400000000000000" pitchFamily="34" charset="-122"/>
                  <a:ea typeface="思源黑体 CN Normal" panose="020B0400000000000000" pitchFamily="34" charset="-122"/>
                </a:rPr>
                <a:t>浙大人来自五湖四海，每一个人都拥有独属于自己家乡的味蕾偏好。因此浙大的菜单在竭力实现涵盖中国各大菜系，让所有浙大人至少在食堂可以呼吸到家乡的气息。</a:t>
              </a:r>
              <a:endParaRPr lang="zh-CN" altLang="en-US" sz="1400" dirty="0">
                <a:solidFill>
                  <a:schemeClr val="bg1">
                    <a:lumMod val="50000"/>
                    <a:alpha val="70000"/>
                  </a:schemeClr>
                </a:solidFill>
                <a:latin typeface="思源黑体 CN Normal" panose="020B0400000000000000" pitchFamily="34" charset="-122"/>
                <a:ea typeface="思源黑体 CN Normal" panose="020B0400000000000000" pitchFamily="34" charset="-122"/>
              </a:endParaRPr>
            </a:p>
          </p:txBody>
        </p:sp>
        <p:sp>
          <p:nvSpPr>
            <p:cNvPr id="12" name="等腰三角形 11"/>
            <p:cNvSpPr/>
            <p:nvPr/>
          </p:nvSpPr>
          <p:spPr>
            <a:xfrm rot="5400000">
              <a:off x="6071616" y="1065775"/>
              <a:ext cx="353566" cy="304798"/>
            </a:xfrm>
            <a:prstGeom prst="triangle">
              <a:avLst/>
            </a:prstGeom>
            <a:solidFill>
              <a:schemeClr val="bg1"/>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83" y="3205236"/>
            <a:ext cx="1998433" cy="446273"/>
            <a:chOff x="6679113" y="2410216"/>
            <a:chExt cx="1998433" cy="446273"/>
          </a:xfrm>
        </p:grpSpPr>
        <p:sp>
          <p:nvSpPr>
            <p:cNvPr id="13" name="矩形 12"/>
            <p:cNvSpPr/>
            <p:nvPr/>
          </p:nvSpPr>
          <p:spPr>
            <a:xfrm>
              <a:off x="6679113" y="2410216"/>
              <a:ext cx="1998433" cy="446273"/>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607-6151368"/>
            <p:cNvSpPr/>
            <p:nvPr/>
          </p:nvSpPr>
          <p:spPr>
            <a:xfrm>
              <a:off x="8271693" y="2486604"/>
              <a:ext cx="293498" cy="293496"/>
            </a:xfrm>
            <a:custGeom>
              <a:avLst/>
              <a:gdLst>
                <a:gd name="T0" fmla="*/ 9510 w 12800"/>
                <a:gd name="T1" fmla="*/ 7200 h 12800"/>
                <a:gd name="T2" fmla="*/ 4800 w 12800"/>
                <a:gd name="T3" fmla="*/ 11648 h 12800"/>
                <a:gd name="T4" fmla="*/ 5872 w 12800"/>
                <a:gd name="T5" fmla="*/ 12800 h 12800"/>
                <a:gd name="T6" fmla="*/ 12800 w 12800"/>
                <a:gd name="T7" fmla="*/ 6442 h 12800"/>
                <a:gd name="T8" fmla="*/ 5926 w 12800"/>
                <a:gd name="T9" fmla="*/ 0 h 12800"/>
                <a:gd name="T10" fmla="*/ 4800 w 12800"/>
                <a:gd name="T11" fmla="*/ 1236 h 12800"/>
                <a:gd name="T12" fmla="*/ 9420 w 12800"/>
                <a:gd name="T13" fmla="*/ 5600 h 12800"/>
                <a:gd name="T14" fmla="*/ 0 w 12800"/>
                <a:gd name="T15" fmla="*/ 5600 h 12800"/>
                <a:gd name="T16" fmla="*/ 0 w 12800"/>
                <a:gd name="T17" fmla="*/ 7200 h 12800"/>
                <a:gd name="T18" fmla="*/ 9510 w 12800"/>
                <a:gd name="T19" fmla="*/ 7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00" h="12800">
                  <a:moveTo>
                    <a:pt x="9510" y="7200"/>
                  </a:moveTo>
                  <a:lnTo>
                    <a:pt x="4800" y="11648"/>
                  </a:lnTo>
                  <a:lnTo>
                    <a:pt x="5872" y="12800"/>
                  </a:lnTo>
                  <a:lnTo>
                    <a:pt x="12800" y="6442"/>
                  </a:lnTo>
                  <a:lnTo>
                    <a:pt x="5926" y="0"/>
                  </a:lnTo>
                  <a:lnTo>
                    <a:pt x="4800" y="1236"/>
                  </a:lnTo>
                  <a:lnTo>
                    <a:pt x="9420" y="5600"/>
                  </a:lnTo>
                  <a:lnTo>
                    <a:pt x="0" y="5600"/>
                  </a:lnTo>
                  <a:lnTo>
                    <a:pt x="0" y="7200"/>
                  </a:lnTo>
                  <a:lnTo>
                    <a:pt x="9510" y="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p:cNvSpPr txBox="1"/>
            <p:nvPr/>
          </p:nvSpPr>
          <p:spPr>
            <a:xfrm>
              <a:off x="6706458" y="2438526"/>
              <a:ext cx="1920288" cy="369332"/>
            </a:xfrm>
            <a:prstGeom prst="rect">
              <a:avLst/>
            </a:prstGeom>
            <a:noFill/>
          </p:spPr>
          <p:txBody>
            <a:bodyPr wrap="square">
              <a:spAutoFit/>
            </a:bodyPr>
            <a:lstStyle/>
            <a:p>
              <a:r>
                <a:rPr lang="en-US" altLang="zh-CN" dirty="0">
                  <a:solidFill>
                    <a:schemeClr val="bg1"/>
                  </a:solidFill>
                </a:rPr>
                <a:t>SHOW CASES</a:t>
              </a:r>
              <a:endParaRPr lang="zh-CN" altLang="en-US" dirty="0">
                <a:solidFill>
                  <a:schemeClr val="bg1"/>
                </a:solidFill>
              </a:endParaRPr>
            </a:p>
          </p:txBody>
        </p:sp>
      </p:grpSp>
      <p:grpSp>
        <p:nvGrpSpPr>
          <p:cNvPr id="22" name="组合 21"/>
          <p:cNvGrpSpPr/>
          <p:nvPr/>
        </p:nvGrpSpPr>
        <p:grpSpPr>
          <a:xfrm>
            <a:off x="6545768" y="1944377"/>
            <a:ext cx="996162" cy="996160"/>
            <a:chOff x="1153446" y="2923991"/>
            <a:chExt cx="1261212" cy="1261210"/>
          </a:xfrm>
        </p:grpSpPr>
        <p:sp>
          <p:nvSpPr>
            <p:cNvPr id="23" name="矩形 22"/>
            <p:cNvSpPr/>
            <p:nvPr/>
          </p:nvSpPr>
          <p:spPr>
            <a:xfrm rot="20795682">
              <a:off x="1153446" y="2923991"/>
              <a:ext cx="1261212" cy="126121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iconfont-10488-5112847"/>
            <p:cNvSpPr/>
            <p:nvPr/>
          </p:nvSpPr>
          <p:spPr>
            <a:xfrm>
              <a:off x="1553546" y="3287896"/>
              <a:ext cx="461010" cy="482600"/>
            </a:xfrm>
            <a:custGeom>
              <a:avLst/>
              <a:gdLst>
                <a:gd name="connsiteX0" fmla="*/ 121916 w 582557"/>
                <a:gd name="connsiteY0" fmla="*/ 216749 h 609590"/>
                <a:gd name="connsiteX1" fmla="*/ 279845 w 582557"/>
                <a:gd name="connsiteY1" fmla="*/ 216749 h 609590"/>
                <a:gd name="connsiteX2" fmla="*/ 294228 w 582557"/>
                <a:gd name="connsiteY2" fmla="*/ 231137 h 609590"/>
                <a:gd name="connsiteX3" fmla="*/ 279845 w 582557"/>
                <a:gd name="connsiteY3" fmla="*/ 245525 h 609590"/>
                <a:gd name="connsiteX4" fmla="*/ 121916 w 582557"/>
                <a:gd name="connsiteY4" fmla="*/ 245525 h 609590"/>
                <a:gd name="connsiteX5" fmla="*/ 107533 w 582557"/>
                <a:gd name="connsiteY5" fmla="*/ 231137 h 609590"/>
                <a:gd name="connsiteX6" fmla="*/ 121916 w 582557"/>
                <a:gd name="connsiteY6" fmla="*/ 216749 h 609590"/>
                <a:gd name="connsiteX7" fmla="*/ 501881 w 582557"/>
                <a:gd name="connsiteY7" fmla="*/ 169893 h 609590"/>
                <a:gd name="connsiteX8" fmla="*/ 239381 w 582557"/>
                <a:gd name="connsiteY8" fmla="*/ 432484 h 609590"/>
                <a:gd name="connsiteX9" fmla="*/ 229620 w 582557"/>
                <a:gd name="connsiteY9" fmla="*/ 487165 h 609590"/>
                <a:gd name="connsiteX10" fmla="*/ 237857 w 582557"/>
                <a:gd name="connsiteY10" fmla="*/ 495167 h 609590"/>
                <a:gd name="connsiteX11" fmla="*/ 290948 w 582557"/>
                <a:gd name="connsiteY11" fmla="*/ 484355 h 609590"/>
                <a:gd name="connsiteX12" fmla="*/ 553638 w 582557"/>
                <a:gd name="connsiteY12" fmla="*/ 221621 h 609590"/>
                <a:gd name="connsiteX13" fmla="*/ 552829 w 582557"/>
                <a:gd name="connsiteY13" fmla="*/ 220573 h 609590"/>
                <a:gd name="connsiteX14" fmla="*/ 502928 w 582557"/>
                <a:gd name="connsiteY14" fmla="*/ 170703 h 609590"/>
                <a:gd name="connsiteX15" fmla="*/ 501881 w 582557"/>
                <a:gd name="connsiteY15" fmla="*/ 169893 h 609590"/>
                <a:gd name="connsiteX16" fmla="*/ 121916 w 582557"/>
                <a:gd name="connsiteY16" fmla="*/ 144142 h 609590"/>
                <a:gd name="connsiteX17" fmla="*/ 279845 w 582557"/>
                <a:gd name="connsiteY17" fmla="*/ 144142 h 609590"/>
                <a:gd name="connsiteX18" fmla="*/ 294228 w 582557"/>
                <a:gd name="connsiteY18" fmla="*/ 158530 h 609590"/>
                <a:gd name="connsiteX19" fmla="*/ 279845 w 582557"/>
                <a:gd name="connsiteY19" fmla="*/ 172918 h 609590"/>
                <a:gd name="connsiteX20" fmla="*/ 121916 w 582557"/>
                <a:gd name="connsiteY20" fmla="*/ 172918 h 609590"/>
                <a:gd name="connsiteX21" fmla="*/ 107533 w 582557"/>
                <a:gd name="connsiteY21" fmla="*/ 158530 h 609590"/>
                <a:gd name="connsiteX22" fmla="*/ 121916 w 582557"/>
                <a:gd name="connsiteY22" fmla="*/ 144142 h 609590"/>
                <a:gd name="connsiteX23" fmla="*/ 502565 w 582557"/>
                <a:gd name="connsiteY23" fmla="*/ 140939 h 609590"/>
                <a:gd name="connsiteX24" fmla="*/ 523260 w 582557"/>
                <a:gd name="connsiteY24" fmla="*/ 150317 h 609590"/>
                <a:gd name="connsiteX25" fmla="*/ 573112 w 582557"/>
                <a:gd name="connsiteY25" fmla="*/ 200234 h 609590"/>
                <a:gd name="connsiteX26" fmla="*/ 575112 w 582557"/>
                <a:gd name="connsiteY26" fmla="*/ 240816 h 609590"/>
                <a:gd name="connsiteX27" fmla="*/ 309660 w 582557"/>
                <a:gd name="connsiteY27" fmla="*/ 506360 h 609590"/>
                <a:gd name="connsiteX28" fmla="*/ 242714 w 582557"/>
                <a:gd name="connsiteY28" fmla="*/ 523555 h 609590"/>
                <a:gd name="connsiteX29" fmla="*/ 236477 w 582557"/>
                <a:gd name="connsiteY29" fmla="*/ 524079 h 609590"/>
                <a:gd name="connsiteX30" fmla="*/ 201147 w 582557"/>
                <a:gd name="connsiteY30" fmla="*/ 483021 h 609590"/>
                <a:gd name="connsiteX31" fmla="*/ 217288 w 582557"/>
                <a:gd name="connsiteY31" fmla="*/ 413908 h 609590"/>
                <a:gd name="connsiteX32" fmla="*/ 482692 w 582557"/>
                <a:gd name="connsiteY32" fmla="*/ 148316 h 609590"/>
                <a:gd name="connsiteX33" fmla="*/ 502565 w 582557"/>
                <a:gd name="connsiteY33" fmla="*/ 140939 h 609590"/>
                <a:gd name="connsiteX34" fmla="*/ 112674 w 582557"/>
                <a:gd name="connsiteY34" fmla="*/ 0 h 609590"/>
                <a:gd name="connsiteX35" fmla="*/ 394216 w 582557"/>
                <a:gd name="connsiteY35" fmla="*/ 0 h 609590"/>
                <a:gd name="connsiteX36" fmla="*/ 467697 w 582557"/>
                <a:gd name="connsiteY36" fmla="*/ 25574 h 609590"/>
                <a:gd name="connsiteX37" fmla="*/ 505747 w 582557"/>
                <a:gd name="connsiteY37" fmla="*/ 90010 h 609590"/>
                <a:gd name="connsiteX38" fmla="*/ 489794 w 582557"/>
                <a:gd name="connsiteY38" fmla="*/ 112060 h 609590"/>
                <a:gd name="connsiteX39" fmla="*/ 467840 w 582557"/>
                <a:gd name="connsiteY39" fmla="*/ 95915 h 609590"/>
                <a:gd name="connsiteX40" fmla="*/ 394216 w 582557"/>
                <a:gd name="connsiteY40" fmla="*/ 38385 h 609590"/>
                <a:gd name="connsiteX41" fmla="*/ 112674 w 582557"/>
                <a:gd name="connsiteY41" fmla="*/ 38385 h 609590"/>
                <a:gd name="connsiteX42" fmla="*/ 38336 w 582557"/>
                <a:gd name="connsiteY42" fmla="*/ 105154 h 609590"/>
                <a:gd name="connsiteX43" fmla="*/ 38336 w 582557"/>
                <a:gd name="connsiteY43" fmla="*/ 504484 h 609590"/>
                <a:gd name="connsiteX44" fmla="*/ 112674 w 582557"/>
                <a:gd name="connsiteY44" fmla="*/ 571205 h 609590"/>
                <a:gd name="connsiteX45" fmla="*/ 394216 w 582557"/>
                <a:gd name="connsiteY45" fmla="*/ 571205 h 609590"/>
                <a:gd name="connsiteX46" fmla="*/ 468554 w 582557"/>
                <a:gd name="connsiteY46" fmla="*/ 504484 h 609590"/>
                <a:gd name="connsiteX47" fmla="*/ 468554 w 582557"/>
                <a:gd name="connsiteY47" fmla="*/ 388995 h 609590"/>
                <a:gd name="connsiteX48" fmla="*/ 487746 w 582557"/>
                <a:gd name="connsiteY48" fmla="*/ 369802 h 609590"/>
                <a:gd name="connsiteX49" fmla="*/ 506938 w 582557"/>
                <a:gd name="connsiteY49" fmla="*/ 388995 h 609590"/>
                <a:gd name="connsiteX50" fmla="*/ 506938 w 582557"/>
                <a:gd name="connsiteY50" fmla="*/ 504484 h 609590"/>
                <a:gd name="connsiteX51" fmla="*/ 394216 w 582557"/>
                <a:gd name="connsiteY51" fmla="*/ 609590 h 609590"/>
                <a:gd name="connsiteX52" fmla="*/ 112674 w 582557"/>
                <a:gd name="connsiteY52" fmla="*/ 609590 h 609590"/>
                <a:gd name="connsiteX53" fmla="*/ 0 w 582557"/>
                <a:gd name="connsiteY53" fmla="*/ 504484 h 609590"/>
                <a:gd name="connsiteX54" fmla="*/ 0 w 582557"/>
                <a:gd name="connsiteY54" fmla="*/ 105154 h 609590"/>
                <a:gd name="connsiteX55" fmla="*/ 112674 w 582557"/>
                <a:gd name="connsiteY55" fmla="*/ 0 h 60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2557" h="609590">
                  <a:moveTo>
                    <a:pt x="121916" y="216749"/>
                  </a:moveTo>
                  <a:lnTo>
                    <a:pt x="279845" y="216749"/>
                  </a:lnTo>
                  <a:cubicBezTo>
                    <a:pt x="287798" y="216749"/>
                    <a:pt x="294228" y="223181"/>
                    <a:pt x="294228" y="231137"/>
                  </a:cubicBezTo>
                  <a:cubicBezTo>
                    <a:pt x="294228" y="239094"/>
                    <a:pt x="287798" y="245525"/>
                    <a:pt x="279845" y="245525"/>
                  </a:cubicBezTo>
                  <a:lnTo>
                    <a:pt x="121916" y="245525"/>
                  </a:lnTo>
                  <a:cubicBezTo>
                    <a:pt x="113963" y="245525"/>
                    <a:pt x="107533" y="239094"/>
                    <a:pt x="107533" y="231137"/>
                  </a:cubicBezTo>
                  <a:cubicBezTo>
                    <a:pt x="107533" y="223181"/>
                    <a:pt x="113963" y="216749"/>
                    <a:pt x="121916" y="216749"/>
                  </a:cubicBezTo>
                  <a:close/>
                  <a:moveTo>
                    <a:pt x="501881" y="169893"/>
                  </a:moveTo>
                  <a:lnTo>
                    <a:pt x="239381" y="432484"/>
                  </a:lnTo>
                  <a:cubicBezTo>
                    <a:pt x="238286" y="436057"/>
                    <a:pt x="235286" y="448393"/>
                    <a:pt x="229620" y="487165"/>
                  </a:cubicBezTo>
                  <a:cubicBezTo>
                    <a:pt x="228954" y="491928"/>
                    <a:pt x="233096" y="495977"/>
                    <a:pt x="237857" y="495167"/>
                  </a:cubicBezTo>
                  <a:cubicBezTo>
                    <a:pt x="275711" y="488689"/>
                    <a:pt x="287520" y="485498"/>
                    <a:pt x="290948" y="484355"/>
                  </a:cubicBezTo>
                  <a:lnTo>
                    <a:pt x="553638" y="221621"/>
                  </a:lnTo>
                  <a:cubicBezTo>
                    <a:pt x="553400" y="221240"/>
                    <a:pt x="553162" y="220906"/>
                    <a:pt x="552829" y="220573"/>
                  </a:cubicBezTo>
                  <a:lnTo>
                    <a:pt x="502928" y="170703"/>
                  </a:lnTo>
                  <a:cubicBezTo>
                    <a:pt x="502643" y="170369"/>
                    <a:pt x="502262" y="170084"/>
                    <a:pt x="501881" y="169893"/>
                  </a:cubicBezTo>
                  <a:close/>
                  <a:moveTo>
                    <a:pt x="121916" y="144142"/>
                  </a:moveTo>
                  <a:lnTo>
                    <a:pt x="279845" y="144142"/>
                  </a:lnTo>
                  <a:cubicBezTo>
                    <a:pt x="287798" y="144142"/>
                    <a:pt x="294228" y="150574"/>
                    <a:pt x="294228" y="158530"/>
                  </a:cubicBezTo>
                  <a:cubicBezTo>
                    <a:pt x="294228" y="166487"/>
                    <a:pt x="287798" y="172918"/>
                    <a:pt x="279845" y="172918"/>
                  </a:cubicBezTo>
                  <a:lnTo>
                    <a:pt x="121916" y="172918"/>
                  </a:lnTo>
                  <a:cubicBezTo>
                    <a:pt x="113963" y="172918"/>
                    <a:pt x="107533" y="166487"/>
                    <a:pt x="107533" y="158530"/>
                  </a:cubicBezTo>
                  <a:cubicBezTo>
                    <a:pt x="107533" y="150574"/>
                    <a:pt x="113963" y="144142"/>
                    <a:pt x="121916" y="144142"/>
                  </a:cubicBezTo>
                  <a:close/>
                  <a:moveTo>
                    <a:pt x="502565" y="140939"/>
                  </a:moveTo>
                  <a:cubicBezTo>
                    <a:pt x="509916" y="141302"/>
                    <a:pt x="517404" y="144458"/>
                    <a:pt x="523260" y="150317"/>
                  </a:cubicBezTo>
                  <a:lnTo>
                    <a:pt x="573112" y="200234"/>
                  </a:lnTo>
                  <a:cubicBezTo>
                    <a:pt x="584873" y="211951"/>
                    <a:pt x="585778" y="230194"/>
                    <a:pt x="575112" y="240816"/>
                  </a:cubicBezTo>
                  <a:lnTo>
                    <a:pt x="309660" y="506360"/>
                  </a:lnTo>
                  <a:cubicBezTo>
                    <a:pt x="305994" y="510028"/>
                    <a:pt x="302804" y="513219"/>
                    <a:pt x="242714" y="523555"/>
                  </a:cubicBezTo>
                  <a:cubicBezTo>
                    <a:pt x="240667" y="523889"/>
                    <a:pt x="238572" y="524079"/>
                    <a:pt x="236477" y="524079"/>
                  </a:cubicBezTo>
                  <a:cubicBezTo>
                    <a:pt x="214669" y="523984"/>
                    <a:pt x="198004" y="504598"/>
                    <a:pt x="201147" y="483021"/>
                  </a:cubicBezTo>
                  <a:cubicBezTo>
                    <a:pt x="210241" y="420957"/>
                    <a:pt x="213336" y="417861"/>
                    <a:pt x="217288" y="413908"/>
                  </a:cubicBezTo>
                  <a:lnTo>
                    <a:pt x="482692" y="148316"/>
                  </a:lnTo>
                  <a:cubicBezTo>
                    <a:pt x="488001" y="143005"/>
                    <a:pt x="495215" y="140576"/>
                    <a:pt x="502565" y="140939"/>
                  </a:cubicBezTo>
                  <a:close/>
                  <a:moveTo>
                    <a:pt x="112674" y="0"/>
                  </a:moveTo>
                  <a:lnTo>
                    <a:pt x="394216" y="0"/>
                  </a:lnTo>
                  <a:cubicBezTo>
                    <a:pt x="420932" y="-95"/>
                    <a:pt x="446838" y="8953"/>
                    <a:pt x="467697" y="25574"/>
                  </a:cubicBezTo>
                  <a:cubicBezTo>
                    <a:pt x="488365" y="42147"/>
                    <a:pt x="501842" y="65055"/>
                    <a:pt x="505747" y="90010"/>
                  </a:cubicBezTo>
                  <a:cubicBezTo>
                    <a:pt x="507509" y="100535"/>
                    <a:pt x="500318" y="110441"/>
                    <a:pt x="489794" y="112060"/>
                  </a:cubicBezTo>
                  <a:cubicBezTo>
                    <a:pt x="479269" y="113727"/>
                    <a:pt x="469411" y="106488"/>
                    <a:pt x="467840" y="95915"/>
                  </a:cubicBezTo>
                  <a:cubicBezTo>
                    <a:pt x="462744" y="63102"/>
                    <a:pt x="431076" y="38385"/>
                    <a:pt x="394216" y="38385"/>
                  </a:cubicBezTo>
                  <a:lnTo>
                    <a:pt x="112674" y="38385"/>
                  </a:lnTo>
                  <a:cubicBezTo>
                    <a:pt x="71719" y="38385"/>
                    <a:pt x="38336" y="68341"/>
                    <a:pt x="38336" y="105154"/>
                  </a:cubicBezTo>
                  <a:lnTo>
                    <a:pt x="38336" y="504484"/>
                  </a:lnTo>
                  <a:cubicBezTo>
                    <a:pt x="38336" y="541249"/>
                    <a:pt x="71719" y="571205"/>
                    <a:pt x="112674" y="571205"/>
                  </a:cubicBezTo>
                  <a:lnTo>
                    <a:pt x="394216" y="571205"/>
                  </a:lnTo>
                  <a:cubicBezTo>
                    <a:pt x="435171" y="571205"/>
                    <a:pt x="468554" y="541249"/>
                    <a:pt x="468554" y="504484"/>
                  </a:cubicBezTo>
                  <a:lnTo>
                    <a:pt x="468554" y="388995"/>
                  </a:lnTo>
                  <a:cubicBezTo>
                    <a:pt x="468554" y="378375"/>
                    <a:pt x="477126" y="369802"/>
                    <a:pt x="487746" y="369802"/>
                  </a:cubicBezTo>
                  <a:cubicBezTo>
                    <a:pt x="498318" y="369802"/>
                    <a:pt x="506938" y="378375"/>
                    <a:pt x="506938" y="388995"/>
                  </a:cubicBezTo>
                  <a:lnTo>
                    <a:pt x="506938" y="504484"/>
                  </a:lnTo>
                  <a:cubicBezTo>
                    <a:pt x="506938" y="562442"/>
                    <a:pt x="456363" y="609590"/>
                    <a:pt x="394216" y="609590"/>
                  </a:cubicBezTo>
                  <a:lnTo>
                    <a:pt x="112674" y="609590"/>
                  </a:lnTo>
                  <a:cubicBezTo>
                    <a:pt x="50527" y="609590"/>
                    <a:pt x="0" y="562442"/>
                    <a:pt x="0" y="504484"/>
                  </a:cubicBezTo>
                  <a:lnTo>
                    <a:pt x="0" y="105154"/>
                  </a:lnTo>
                  <a:cubicBezTo>
                    <a:pt x="0" y="47148"/>
                    <a:pt x="50527" y="0"/>
                    <a:pt x="1126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组合 24"/>
          <p:cNvGrpSpPr/>
          <p:nvPr/>
        </p:nvGrpSpPr>
        <p:grpSpPr>
          <a:xfrm>
            <a:off x="7761213" y="1917881"/>
            <a:ext cx="3164205" cy="4061460"/>
            <a:chOff x="7234" y="-328"/>
            <a:chExt cx="4983" cy="6396"/>
          </a:xfrm>
        </p:grpSpPr>
        <p:sp>
          <p:nvSpPr>
            <p:cNvPr id="26" name="文本框 25"/>
            <p:cNvSpPr txBox="1"/>
            <p:nvPr/>
          </p:nvSpPr>
          <p:spPr>
            <a:xfrm>
              <a:off x="7548" y="382"/>
              <a:ext cx="4669" cy="5686"/>
            </a:xfrm>
            <a:prstGeom prst="rect">
              <a:avLst/>
            </a:prstGeom>
            <a:noFill/>
          </p:spPr>
          <p:txBody>
            <a:bodyPr wrap="square" rtlCol="0">
              <a:spAutoFit/>
            </a:bodyPr>
            <a:lstStyle/>
            <a:p>
              <a:pPr algn="l">
                <a:lnSpc>
                  <a:spcPct val="130000"/>
                </a:lnSpc>
              </a:pPr>
              <a:r>
                <a:rPr lang="en-US" altLang="zh-CN" sz="16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    </a:t>
              </a:r>
              <a:r>
                <a:rPr lang="zh-CN" altLang="en-US" sz="16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用户就要选择自己来自华东、华南、华北还是华西，这样有助于程序直接通过数据库统计你的老乡们最中意或是最吃不惯哪一个菜品，并推送给你。</a:t>
              </a:r>
              <a:r>
                <a:rPr lang="zh-CN" altLang="en-US" sz="16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rPr>
                <a:t>从而方便了你的选择，更在某种程度上，通过数据的累计让你感受到同乡们就在你周围，那份家乡的熟稔并未走远，我们的项目让这些心心相印的痕迹永远地保留在了数据库里。</a:t>
              </a:r>
              <a:endParaRPr lang="zh-CN" altLang="en-US" sz="1600" dirty="0">
                <a:solidFill>
                  <a:schemeClr val="tx1">
                    <a:lumMod val="95000"/>
                    <a:lumOff val="5000"/>
                    <a:alpha val="70000"/>
                  </a:schemeClr>
                </a:solidFill>
                <a:latin typeface="思源黑体 CN Normal" panose="020B0400000000000000" pitchFamily="34" charset="-122"/>
                <a:ea typeface="思源黑体 CN Normal" panose="020B0400000000000000" pitchFamily="34" charset="-122"/>
                <a:sym typeface="+mn-ea"/>
              </a:endParaRPr>
            </a:p>
          </p:txBody>
        </p:sp>
        <p:sp>
          <p:nvSpPr>
            <p:cNvPr id="27" name="文本框 26"/>
            <p:cNvSpPr txBox="1"/>
            <p:nvPr/>
          </p:nvSpPr>
          <p:spPr>
            <a:xfrm>
              <a:off x="7234" y="-328"/>
              <a:ext cx="4167" cy="725"/>
            </a:xfrm>
            <a:prstGeom prst="rect">
              <a:avLst/>
            </a:prstGeom>
            <a:noFill/>
          </p:spPr>
          <p:txBody>
            <a:bodyPr wrap="square" rtlCol="0">
              <a:spAutoFit/>
            </a:bodyPr>
            <a:lstStyle/>
            <a:p>
              <a:pPr algn="l"/>
              <a:r>
                <a:rPr lang="zh-CN" altLang="en-US" sz="2400" dirty="0">
                  <a:solidFill>
                    <a:srgbClr val="53BEBE"/>
                  </a:solidFill>
                  <a:latin typeface="思源黑体 CN Bold" panose="020B0800000000000000" pitchFamily="34" charset="-122"/>
                  <a:ea typeface="思源黑体 CN Bold" panose="020B0800000000000000" pitchFamily="34" charset="-122"/>
                </a:rPr>
                <a:t>登陆第一步时</a:t>
              </a:r>
              <a:r>
                <a:rPr lang="en-US" altLang="zh-CN" sz="2400" dirty="0">
                  <a:solidFill>
                    <a:srgbClr val="53BEBE"/>
                  </a:solidFill>
                  <a:latin typeface="思源黑体 CN Bold" panose="020B0800000000000000" pitchFamily="34" charset="-122"/>
                  <a:ea typeface="思源黑体 CN Bold" panose="020B0800000000000000" pitchFamily="34" charset="-122"/>
                </a:rPr>
                <a:t> &gt;</a:t>
              </a:r>
              <a:endParaRPr lang="en-US" altLang="zh-CN" sz="2400" dirty="0">
                <a:solidFill>
                  <a:srgbClr val="53BEBE"/>
                </a:solidFill>
                <a:latin typeface="思源黑体 CN Bold" panose="020B0800000000000000" pitchFamily="34" charset="-122"/>
                <a:ea typeface="思源黑体 CN Bold" panose="020B0800000000000000" pitchFamily="34" charset="-122"/>
              </a:endParaRPr>
            </a:p>
          </p:txBody>
        </p:sp>
      </p:grpSp>
      <p:pic>
        <p:nvPicPr>
          <p:cNvPr id="2" name="图片 1" descr="截屏2023-02-13 17.59.59"/>
          <p:cNvPicPr>
            <a:picLocks noChangeAspect="1"/>
          </p:cNvPicPr>
          <p:nvPr/>
        </p:nvPicPr>
        <p:blipFill>
          <a:blip r:embed="rId1"/>
          <a:stretch>
            <a:fillRect/>
          </a:stretch>
        </p:blipFill>
        <p:spPr>
          <a:xfrm>
            <a:off x="960755" y="0"/>
            <a:ext cx="2368550" cy="982980"/>
          </a:xfrm>
          <a:prstGeom prst="rect">
            <a:avLst/>
          </a:prstGeom>
        </p:spPr>
      </p:pic>
      <p:pic>
        <p:nvPicPr>
          <p:cNvPr id="4" name="图片 3" descr="WechatIMG544"/>
          <p:cNvPicPr>
            <a:picLocks noChangeAspect="1"/>
          </p:cNvPicPr>
          <p:nvPr/>
        </p:nvPicPr>
        <p:blipFill>
          <a:blip r:embed="rId2"/>
          <a:stretch>
            <a:fillRect/>
          </a:stretch>
        </p:blipFill>
        <p:spPr>
          <a:xfrm>
            <a:off x="18415" y="3659505"/>
            <a:ext cx="2296160" cy="4520565"/>
          </a:xfrm>
          <a:prstGeom prst="rect">
            <a:avLst/>
          </a:prstGeom>
        </p:spPr>
      </p:pic>
      <p:pic>
        <p:nvPicPr>
          <p:cNvPr id="3" name="图片 2" descr="WechatIMG545"/>
          <p:cNvPicPr>
            <a:picLocks noChangeAspect="1"/>
          </p:cNvPicPr>
          <p:nvPr/>
        </p:nvPicPr>
        <p:blipFill>
          <a:blip r:embed="rId3"/>
          <a:stretch>
            <a:fillRect/>
          </a:stretch>
        </p:blipFill>
        <p:spPr>
          <a:xfrm>
            <a:off x="1954530" y="2258060"/>
            <a:ext cx="2296795" cy="4518025"/>
          </a:xfrm>
          <a:prstGeom prst="rect">
            <a:avLst/>
          </a:prstGeom>
        </p:spPr>
      </p:pic>
      <p:grpSp>
        <p:nvGrpSpPr>
          <p:cNvPr id="16" name="组合 15"/>
          <p:cNvGrpSpPr/>
          <p:nvPr/>
        </p:nvGrpSpPr>
        <p:grpSpPr>
          <a:xfrm>
            <a:off x="5144731" y="4159382"/>
            <a:ext cx="1026281" cy="1265542"/>
            <a:chOff x="7368501" y="775467"/>
            <a:chExt cx="1026281" cy="1265542"/>
          </a:xfrm>
        </p:grpSpPr>
        <p:grpSp>
          <p:nvGrpSpPr>
            <p:cNvPr id="17" name="组合 16"/>
            <p:cNvGrpSpPr/>
            <p:nvPr/>
          </p:nvGrpSpPr>
          <p:grpSpPr>
            <a:xfrm>
              <a:off x="7368501" y="775467"/>
              <a:ext cx="1026281" cy="1265542"/>
              <a:chOff x="1871464" y="3507398"/>
              <a:chExt cx="1120803" cy="1382102"/>
            </a:xfrm>
          </p:grpSpPr>
          <p:sp>
            <p:nvSpPr>
              <p:cNvPr id="18" name="矩形 17"/>
              <p:cNvSpPr/>
              <p:nvPr/>
            </p:nvSpPr>
            <p:spPr>
              <a:xfrm rot="21168638">
                <a:off x="2572201" y="4469434"/>
                <a:ext cx="420066" cy="420066"/>
              </a:xfrm>
              <a:prstGeom prst="rect">
                <a:avLst/>
              </a:prstGeom>
              <a:solidFill>
                <a:srgbClr val="53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rot="915522">
                <a:off x="1871464" y="3507398"/>
                <a:ext cx="1028700" cy="1028700"/>
              </a:xfrm>
              <a:prstGeom prst="rect">
                <a:avLst/>
              </a:prstGeom>
              <a:solidFill>
                <a:srgbClr val="53BEBE"/>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6" name="文本框 35"/>
            <p:cNvSpPr txBox="1"/>
            <p:nvPr/>
          </p:nvSpPr>
          <p:spPr>
            <a:xfrm>
              <a:off x="7638438" y="918147"/>
              <a:ext cx="513715" cy="645160"/>
            </a:xfrm>
            <a:prstGeom prst="rect">
              <a:avLst/>
            </a:prstGeom>
            <a:noFill/>
          </p:spPr>
          <p:txBody>
            <a:bodyPr wrap="square" rtlCol="0">
              <a:spAutoFit/>
            </a:bodyPr>
            <a:p>
              <a:pPr algn="ctr"/>
              <a:r>
                <a:rPr lang="en-US" altLang="zh-CN" sz="3600" spc="300" dirty="0">
                  <a:ln w="9525">
                    <a:solidFill>
                      <a:schemeClr val="bg1"/>
                    </a:solidFill>
                    <a:prstDash val="solid"/>
                  </a:ln>
                  <a:solidFill>
                    <a:schemeClr val="bg1"/>
                  </a:solidFill>
                  <a:effectLst>
                    <a:outerShdw blurRad="12700" dist="38100" dir="2700000" algn="tl" rotWithShape="0">
                      <a:schemeClr val="accent5">
                        <a:lumMod val="60000"/>
                        <a:lumOff val="40000"/>
                        <a:lumMod val="60000"/>
                        <a:lumOff val="40000"/>
                      </a:schemeClr>
                    </a:outerShdw>
                  </a:effectLst>
                  <a:latin typeface="Chalkduster" panose="03050602040202020205" charset="0"/>
                  <a:ea typeface="思源黑体 CN Bold" panose="020B0800000000000000" pitchFamily="34" charset="-122"/>
                  <a:cs typeface="Chalkduster" panose="03050602040202020205" charset="0"/>
                  <a:sym typeface="+mn-ea"/>
                </a:rPr>
                <a:t>5</a:t>
              </a:r>
              <a:endParaRPr lang="en-US" altLang="zh-CN" sz="3600" dirty="0">
                <a:solidFill>
                  <a:schemeClr val="bg1"/>
                </a:solidFill>
                <a:latin typeface="思源黑体 CN Bold" panose="020B0800000000000000" pitchFamily="34" charset="-122"/>
                <a:ea typeface="思源黑体 CN Bold" panose="020B0800000000000000" pitchFamily="34" charset="-122"/>
              </a:endParaRPr>
            </a:p>
          </p:txBody>
        </p:sp>
      </p:grpSp>
      <p:pic>
        <p:nvPicPr>
          <p:cNvPr id="64" name="图片 63"/>
          <p:cNvPicPr>
            <a:picLocks noChangeAspect="1"/>
          </p:cNvPicPr>
          <p:nvPr/>
        </p:nvPicPr>
        <p:blipFill>
          <a:blip r:embed="rId4"/>
          <a:stretch>
            <a:fillRect/>
          </a:stretch>
        </p:blipFill>
        <p:spPr>
          <a:xfrm>
            <a:off x="8507730" y="6505575"/>
            <a:ext cx="3657600"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ISLIDE.ICON" val="#175705;#400439;"/>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1759</Words>
  <Application>WPS 文字</Application>
  <PresentationFormat>自定义</PresentationFormat>
  <Paragraphs>193</Paragraphs>
  <Slides>13</Slides>
  <Notes>24</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13</vt:i4>
      </vt:variant>
    </vt:vector>
  </HeadingPairs>
  <TitlesOfParts>
    <vt:vector size="39" baseType="lpstr">
      <vt:lpstr>Arial</vt:lpstr>
      <vt:lpstr>宋体</vt:lpstr>
      <vt:lpstr>Wingdings</vt:lpstr>
      <vt:lpstr>思源黑体 CN Bold</vt:lpstr>
      <vt:lpstr>汉仪中黑KW</vt:lpstr>
      <vt:lpstr>思源黑体 CN Light</vt:lpstr>
      <vt:lpstr>思源黑体 CN Normal</vt:lpstr>
      <vt:lpstr>等线</vt:lpstr>
      <vt:lpstr>汉仪中等线KW</vt:lpstr>
      <vt:lpstr>微软雅黑</vt:lpstr>
      <vt:lpstr>汉仪旗黑</vt:lpstr>
      <vt:lpstr>宋体</vt:lpstr>
      <vt:lpstr>Arial Unicode MS</vt:lpstr>
      <vt:lpstr>等线 Light</vt:lpstr>
      <vt:lpstr>汉仪书宋二KW</vt:lpstr>
      <vt:lpstr>Calibri</vt:lpstr>
      <vt:lpstr>Helvetica Neue</vt:lpstr>
      <vt:lpstr>思源黑体 CN Bold</vt:lpstr>
      <vt:lpstr>思源黑体 CN Light</vt:lpstr>
      <vt:lpstr>思源黑体 CN Normal</vt:lpstr>
      <vt:lpstr>Herculanum</vt:lpstr>
      <vt:lpstr>Chalkduster</vt:lpstr>
      <vt:lpstr>方正盗将行</vt:lpstr>
      <vt:lpstr>可可唯自强者强</vt:lpstr>
      <vt:lpstr>包图小白体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启勋</dc:creator>
  <cp:lastModifiedBy>歪肆歪大掌柜</cp:lastModifiedBy>
  <cp:revision>78</cp:revision>
  <dcterms:created xsi:type="dcterms:W3CDTF">2023-02-13T15:12:42Z</dcterms:created>
  <dcterms:modified xsi:type="dcterms:W3CDTF">2023-02-13T15:12:42Z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KSOTemplateUUID">
    <vt:lpwstr>v1.0_mb_36XARqiODa+lvT9WiJhL5A==</vt:lpwstr>
  </property>
  <property fmtid="{D5CDD505-2E9C-101B-9397-08002B2CF9AE}" pid="4" name="ICV">
    <vt:lpwstr>336287ABA32957477802EA63A931BC20</vt:lpwstr>
  </property>
</Properties>
</file>